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41.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71" r:id="rId3"/>
    <p:sldId id="270" r:id="rId4"/>
    <p:sldId id="275" r:id="rId5"/>
    <p:sldId id="305" r:id="rId6"/>
    <p:sldId id="263" r:id="rId7"/>
    <p:sldId id="264" r:id="rId8"/>
    <p:sldId id="292" r:id="rId9"/>
    <p:sldId id="261" r:id="rId10"/>
    <p:sldId id="293" r:id="rId11"/>
    <p:sldId id="284" r:id="rId12"/>
    <p:sldId id="318" r:id="rId13"/>
    <p:sldId id="320" r:id="rId14"/>
    <p:sldId id="306" r:id="rId15"/>
    <p:sldId id="299" r:id="rId16"/>
    <p:sldId id="300" r:id="rId17"/>
    <p:sldId id="265" r:id="rId18"/>
    <p:sldId id="303" r:id="rId19"/>
    <p:sldId id="302" r:id="rId20"/>
    <p:sldId id="309" r:id="rId21"/>
    <p:sldId id="304" r:id="rId22"/>
    <p:sldId id="315" r:id="rId23"/>
    <p:sldId id="328" r:id="rId24"/>
    <p:sldId id="329" r:id="rId25"/>
    <p:sldId id="330" r:id="rId26"/>
    <p:sldId id="327" r:id="rId27"/>
    <p:sldId id="282" r:id="rId28"/>
    <p:sldId id="276" r:id="rId29"/>
    <p:sldId id="301" r:id="rId30"/>
    <p:sldId id="307" r:id="rId31"/>
    <p:sldId id="273" r:id="rId32"/>
    <p:sldId id="310" r:id="rId33"/>
    <p:sldId id="314" r:id="rId34"/>
    <p:sldId id="331" r:id="rId35"/>
    <p:sldId id="295" r:id="rId36"/>
    <p:sldId id="296" r:id="rId37"/>
    <p:sldId id="286" r:id="rId38"/>
    <p:sldId id="267" r:id="rId39"/>
    <p:sldId id="268" r:id="rId40"/>
    <p:sldId id="322" r:id="rId41"/>
    <p:sldId id="319" r:id="rId42"/>
    <p:sldId id="294" r:id="rId43"/>
    <p:sldId id="311" r:id="rId44"/>
    <p:sldId id="334" r:id="rId45"/>
    <p:sldId id="266" r:id="rId46"/>
    <p:sldId id="297" r:id="rId47"/>
    <p:sldId id="332" r:id="rId48"/>
    <p:sldId id="277" r:id="rId49"/>
    <p:sldId id="333" r:id="rId50"/>
    <p:sldId id="280" r:id="rId51"/>
    <p:sldId id="281" r:id="rId52"/>
    <p:sldId id="274" r:id="rId53"/>
    <p:sldId id="289" r:id="rId54"/>
    <p:sldId id="291" r:id="rId55"/>
    <p:sldId id="290" r:id="rId56"/>
    <p:sldId id="317" r:id="rId57"/>
    <p:sldId id="287" r:id="rId58"/>
    <p:sldId id="312" r:id="rId59"/>
    <p:sldId id="288" r:id="rId60"/>
    <p:sldId id="323" r:id="rId61"/>
    <p:sldId id="313" r:id="rId62"/>
    <p:sldId id="326" r:id="rId63"/>
    <p:sldId id="325" r:id="rId64"/>
    <p:sldId id="324" r:id="rId65"/>
    <p:sldId id="269"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47" autoAdjust="0"/>
    <p:restoredTop sz="96866" autoAdjust="0"/>
  </p:normalViewPr>
  <p:slideViewPr>
    <p:cSldViewPr snapToGrid="0">
      <p:cViewPr varScale="1">
        <p:scale>
          <a:sx n="110" d="100"/>
          <a:sy n="110" d="100"/>
        </p:scale>
        <p:origin x="612" y="108"/>
      </p:cViewPr>
      <p:guideLst>
        <p:guide orient="horz" pos="2184"/>
        <p:guide pos="3768"/>
      </p:guideLst>
    </p:cSldViewPr>
  </p:slideViewPr>
  <p:outlineViewPr>
    <p:cViewPr>
      <p:scale>
        <a:sx n="33" d="100"/>
        <a:sy n="33" d="100"/>
      </p:scale>
      <p:origin x="0" y="-640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2056DD-6AE7-4094-BE65-6C6B6C3E92FA}" type="datetimeFigureOut">
              <a:rPr lang="en-US" smtClean="0"/>
              <a:t>10/26/2016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A3D303-98BC-4D2E-B82A-1479A963D526}" type="slidenum">
              <a:rPr lang="en-US" smtClean="0"/>
              <a:t>‹#›</a:t>
            </a:fld>
            <a:endParaRPr lang="en-US"/>
          </a:p>
        </p:txBody>
      </p:sp>
    </p:spTree>
    <p:extLst>
      <p:ext uri="{BB962C8B-B14F-4D97-AF65-F5344CB8AC3E}">
        <p14:creationId xmlns:p14="http://schemas.microsoft.com/office/powerpoint/2010/main" val="208615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A3D303-98BC-4D2E-B82A-1479A963D526}" type="slidenum">
              <a:rPr lang="en-US" smtClean="0"/>
              <a:t>15</a:t>
            </a:fld>
            <a:endParaRPr lang="en-US"/>
          </a:p>
        </p:txBody>
      </p:sp>
    </p:spTree>
    <p:extLst>
      <p:ext uri="{BB962C8B-B14F-4D97-AF65-F5344CB8AC3E}">
        <p14:creationId xmlns:p14="http://schemas.microsoft.com/office/powerpoint/2010/main" val="2904941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0FFA5DD-26F5-4C67-9102-A12C65D26505}" type="datetimeFigureOut">
              <a:rPr lang="en-US" smtClean="0"/>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5CC390-A905-4451-A11C-1A131F91F376}" type="slidenum">
              <a:rPr lang="en-US" smtClean="0"/>
              <a:t>‹#›</a:t>
            </a:fld>
            <a:endParaRPr lang="en-US"/>
          </a:p>
        </p:txBody>
      </p:sp>
    </p:spTree>
    <p:extLst>
      <p:ext uri="{BB962C8B-B14F-4D97-AF65-F5344CB8AC3E}">
        <p14:creationId xmlns:p14="http://schemas.microsoft.com/office/powerpoint/2010/main" val="3640733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FFA5DD-26F5-4C67-9102-A12C65D26505}" type="datetimeFigureOut">
              <a:rPr lang="en-US" smtClean="0"/>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5CC390-A905-4451-A11C-1A131F91F376}" type="slidenum">
              <a:rPr lang="en-US" smtClean="0"/>
              <a:t>‹#›</a:t>
            </a:fld>
            <a:endParaRPr lang="en-US"/>
          </a:p>
        </p:txBody>
      </p:sp>
    </p:spTree>
    <p:extLst>
      <p:ext uri="{BB962C8B-B14F-4D97-AF65-F5344CB8AC3E}">
        <p14:creationId xmlns:p14="http://schemas.microsoft.com/office/powerpoint/2010/main" val="3217737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FFA5DD-26F5-4C67-9102-A12C65D26505}" type="datetimeFigureOut">
              <a:rPr lang="en-US" smtClean="0"/>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5CC390-A905-4451-A11C-1A131F91F376}" type="slidenum">
              <a:rPr lang="en-US" smtClean="0"/>
              <a:t>‹#›</a:t>
            </a:fld>
            <a:endParaRPr lang="en-US"/>
          </a:p>
        </p:txBody>
      </p:sp>
    </p:spTree>
    <p:extLst>
      <p:ext uri="{BB962C8B-B14F-4D97-AF65-F5344CB8AC3E}">
        <p14:creationId xmlns:p14="http://schemas.microsoft.com/office/powerpoint/2010/main" val="80414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FFA5DD-26F5-4C67-9102-A12C65D26505}" type="datetimeFigureOut">
              <a:rPr lang="en-US" smtClean="0"/>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5CC390-A905-4451-A11C-1A131F91F376}" type="slidenum">
              <a:rPr lang="en-US" smtClean="0"/>
              <a:t>‹#›</a:t>
            </a:fld>
            <a:endParaRPr lang="en-US"/>
          </a:p>
        </p:txBody>
      </p:sp>
    </p:spTree>
    <p:extLst>
      <p:ext uri="{BB962C8B-B14F-4D97-AF65-F5344CB8AC3E}">
        <p14:creationId xmlns:p14="http://schemas.microsoft.com/office/powerpoint/2010/main" val="237142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0FFA5DD-26F5-4C67-9102-A12C65D26505}" type="datetimeFigureOut">
              <a:rPr lang="en-US" smtClean="0"/>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5CC390-A905-4451-A11C-1A131F91F376}" type="slidenum">
              <a:rPr lang="en-US" smtClean="0"/>
              <a:t>‹#›</a:t>
            </a:fld>
            <a:endParaRPr lang="en-US"/>
          </a:p>
        </p:txBody>
      </p:sp>
    </p:spTree>
    <p:extLst>
      <p:ext uri="{BB962C8B-B14F-4D97-AF65-F5344CB8AC3E}">
        <p14:creationId xmlns:p14="http://schemas.microsoft.com/office/powerpoint/2010/main" val="3040955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FFA5DD-26F5-4C67-9102-A12C65D26505}" type="datetimeFigureOut">
              <a:rPr lang="en-US" smtClean="0"/>
              <a:t>10/26/2016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5CC390-A905-4451-A11C-1A131F91F376}" type="slidenum">
              <a:rPr lang="en-US" smtClean="0"/>
              <a:t>‹#›</a:t>
            </a:fld>
            <a:endParaRPr lang="en-US"/>
          </a:p>
        </p:txBody>
      </p:sp>
    </p:spTree>
    <p:extLst>
      <p:ext uri="{BB962C8B-B14F-4D97-AF65-F5344CB8AC3E}">
        <p14:creationId xmlns:p14="http://schemas.microsoft.com/office/powerpoint/2010/main" val="2482451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0FFA5DD-26F5-4C67-9102-A12C65D26505}" type="datetimeFigureOut">
              <a:rPr lang="en-US" smtClean="0"/>
              <a:t>10/26/2016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5CC390-A905-4451-A11C-1A131F91F376}" type="slidenum">
              <a:rPr lang="en-US" smtClean="0"/>
              <a:t>‹#›</a:t>
            </a:fld>
            <a:endParaRPr lang="en-US"/>
          </a:p>
        </p:txBody>
      </p:sp>
    </p:spTree>
    <p:extLst>
      <p:ext uri="{BB962C8B-B14F-4D97-AF65-F5344CB8AC3E}">
        <p14:creationId xmlns:p14="http://schemas.microsoft.com/office/powerpoint/2010/main" val="2341262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FFA5DD-26F5-4C67-9102-A12C65D26505}" type="datetimeFigureOut">
              <a:rPr lang="en-US" smtClean="0"/>
              <a:t>10/26/2016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5CC390-A905-4451-A11C-1A131F91F376}" type="slidenum">
              <a:rPr lang="en-US" smtClean="0"/>
              <a:t>‹#›</a:t>
            </a:fld>
            <a:endParaRPr lang="en-US"/>
          </a:p>
        </p:txBody>
      </p:sp>
    </p:spTree>
    <p:extLst>
      <p:ext uri="{BB962C8B-B14F-4D97-AF65-F5344CB8AC3E}">
        <p14:creationId xmlns:p14="http://schemas.microsoft.com/office/powerpoint/2010/main" val="4036825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FFA5DD-26F5-4C67-9102-A12C65D26505}" type="datetimeFigureOut">
              <a:rPr lang="en-US" smtClean="0"/>
              <a:t>10/26/2016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5CC390-A905-4451-A11C-1A131F91F376}" type="slidenum">
              <a:rPr lang="en-US" smtClean="0"/>
              <a:t>‹#›</a:t>
            </a:fld>
            <a:endParaRPr lang="en-US"/>
          </a:p>
        </p:txBody>
      </p:sp>
    </p:spTree>
    <p:extLst>
      <p:ext uri="{BB962C8B-B14F-4D97-AF65-F5344CB8AC3E}">
        <p14:creationId xmlns:p14="http://schemas.microsoft.com/office/powerpoint/2010/main" val="123054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FFA5DD-26F5-4C67-9102-A12C65D26505}" type="datetimeFigureOut">
              <a:rPr lang="en-US" smtClean="0"/>
              <a:t>10/26/2016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5CC390-A905-4451-A11C-1A131F91F376}" type="slidenum">
              <a:rPr lang="en-US" smtClean="0"/>
              <a:t>‹#›</a:t>
            </a:fld>
            <a:endParaRPr lang="en-US"/>
          </a:p>
        </p:txBody>
      </p:sp>
    </p:spTree>
    <p:extLst>
      <p:ext uri="{BB962C8B-B14F-4D97-AF65-F5344CB8AC3E}">
        <p14:creationId xmlns:p14="http://schemas.microsoft.com/office/powerpoint/2010/main" val="2446896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FFA5DD-26F5-4C67-9102-A12C65D26505}" type="datetimeFigureOut">
              <a:rPr lang="en-US" smtClean="0"/>
              <a:t>10/26/2016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5CC390-A905-4451-A11C-1A131F91F376}" type="slidenum">
              <a:rPr lang="en-US" smtClean="0"/>
              <a:t>‹#›</a:t>
            </a:fld>
            <a:endParaRPr lang="en-US"/>
          </a:p>
        </p:txBody>
      </p:sp>
    </p:spTree>
    <p:extLst>
      <p:ext uri="{BB962C8B-B14F-4D97-AF65-F5344CB8AC3E}">
        <p14:creationId xmlns:p14="http://schemas.microsoft.com/office/powerpoint/2010/main" val="1717709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FFA5DD-26F5-4C67-9102-A12C65D26505}" type="datetimeFigureOut">
              <a:rPr lang="en-US" smtClean="0"/>
              <a:t>10/26/2016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5CC390-A905-4451-A11C-1A131F91F376}" type="slidenum">
              <a:rPr lang="en-US" smtClean="0"/>
              <a:t>‹#›</a:t>
            </a:fld>
            <a:endParaRPr lang="en-US"/>
          </a:p>
        </p:txBody>
      </p:sp>
    </p:spTree>
    <p:extLst>
      <p:ext uri="{BB962C8B-B14F-4D97-AF65-F5344CB8AC3E}">
        <p14:creationId xmlns:p14="http://schemas.microsoft.com/office/powerpoint/2010/main" val="1043743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30.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6.png"/><Relationship Id="rId7" Type="http://schemas.openxmlformats.org/officeDocument/2006/relationships/image" Target="../media/image34.png"/><Relationship Id="rId12"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jpeg"/><Relationship Id="rId1" Type="http://schemas.openxmlformats.org/officeDocument/2006/relationships/slideLayout" Target="../slideLayouts/slideLayout6.xml"/><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gif"/><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8" Type="http://schemas.openxmlformats.org/officeDocument/2006/relationships/hyperlink" Target="https://marketplace.visualstudio.com/items?itemName=sidthesloth.html5-boilerplate" TargetMode="External"/><Relationship Id="rId3" Type="http://schemas.openxmlformats.org/officeDocument/2006/relationships/hyperlink" Target="https://marketplace.visualstudio.com/items?itemName=alexdima.copy-relative-path" TargetMode="External"/><Relationship Id="rId7" Type="http://schemas.openxmlformats.org/officeDocument/2006/relationships/hyperlink" Target="https://marketplace.visualstudio.com/items?itemName=qinjia.view-in-browser" TargetMode="External"/><Relationship Id="rId2" Type="http://schemas.openxmlformats.org/officeDocument/2006/relationships/hyperlink" Target="https://marketplace.visualstudio.com/items?itemName=abusaidm.html-snippets" TargetMode="External"/><Relationship Id="rId1" Type="http://schemas.openxmlformats.org/officeDocument/2006/relationships/slideLayout" Target="../slideLayouts/slideLayout2.xml"/><Relationship Id="rId6" Type="http://schemas.openxmlformats.org/officeDocument/2006/relationships/hyperlink" Target="https://marketplace.visualstudio.com/items?itemName=formulahendry.auto-close-tag" TargetMode="External"/><Relationship Id="rId5" Type="http://schemas.openxmlformats.org/officeDocument/2006/relationships/hyperlink" Target="https://marketplace.visualstudio.com/items?itemName=donjayamanne.bower" TargetMode="External"/><Relationship Id="rId10" Type="http://schemas.openxmlformats.org/officeDocument/2006/relationships/hyperlink" Target="https://marketplace.visualstudio.com/items?itemName=Zignd.html-css-class-completion" TargetMode="External"/><Relationship Id="rId4" Type="http://schemas.openxmlformats.org/officeDocument/2006/relationships/hyperlink" Target="https://marketplace.visualstudio.com/items?itemName=christian-kohler.path-intellisense" TargetMode="External"/><Relationship Id="rId9" Type="http://schemas.openxmlformats.org/officeDocument/2006/relationships/hyperlink" Target="https://marketplace.visualstudio.com/items?itemName=wcwhitehead.bootstrap-3-snippe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hyperlink" Target="http://www.w3schools.com/bootstrap/default.asp" TargetMode="External"/><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4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bower.io/"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jpe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2.wm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73.wmf"/></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7.jpe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3" Type="http://schemas.openxmlformats.org/officeDocument/2006/relationships/hyperlink" Target="http://www.willcam.com/cmat/html/lists.html#Directory List" TargetMode="External"/><Relationship Id="rId18" Type="http://schemas.openxmlformats.org/officeDocument/2006/relationships/hyperlink" Target="http://www.willcam.com/cmat/html/pformat.html#Heading 2" TargetMode="External"/><Relationship Id="rId26" Type="http://schemas.openxmlformats.org/officeDocument/2006/relationships/hyperlink" Target="http://www.willcam.com/cmat/html/lformat.html#Italic" TargetMode="External"/><Relationship Id="rId39" Type="http://schemas.openxmlformats.org/officeDocument/2006/relationships/hyperlink" Target="http://www.willcam.com/cmat/html/pformat.html#Plain Text" TargetMode="External"/><Relationship Id="rId3" Type="http://schemas.openxmlformats.org/officeDocument/2006/relationships/hyperlink" Target="http://www.willcam.com/cmat/html/other.html#Escape Sequences" TargetMode="External"/><Relationship Id="rId21" Type="http://schemas.openxmlformats.org/officeDocument/2006/relationships/hyperlink" Target="http://www.willcam.com/cmat/html/pformat.html#Heading 5" TargetMode="External"/><Relationship Id="rId34" Type="http://schemas.openxmlformats.org/officeDocument/2006/relationships/hyperlink" Target="http://www.willcam.com/cmat/html/lists.html#Menu List" TargetMode="External"/><Relationship Id="rId42" Type="http://schemas.openxmlformats.org/officeDocument/2006/relationships/hyperlink" Target="http://www.willcam.com/cmat/html/forms.html#Form Select" TargetMode="External"/><Relationship Id="rId47" Type="http://schemas.openxmlformats.org/officeDocument/2006/relationships/hyperlink" Target="http://www.willcam.com/cmat/html/lformat.html#Teletype" TargetMode="External"/><Relationship Id="rId50" Type="http://schemas.openxmlformats.org/officeDocument/2006/relationships/hyperlink" Target="http://www.willcam.com/cmat/html/lformat.html#Variable" TargetMode="External"/><Relationship Id="rId7" Type="http://schemas.openxmlformats.org/officeDocument/2006/relationships/hyperlink" Target="http://www.willcam.com/cmat/html/toplevel.html#Base" TargetMode="External"/><Relationship Id="rId12" Type="http://schemas.openxmlformats.org/officeDocument/2006/relationships/hyperlink" Target="http://www.willcam.com/cmat/html/lformat.html#Code" TargetMode="External"/><Relationship Id="rId17" Type="http://schemas.openxmlformats.org/officeDocument/2006/relationships/hyperlink" Target="http://www.willcam.com/cmat/html/pformat.html#Heading 1" TargetMode="External"/><Relationship Id="rId25" Type="http://schemas.openxmlformats.org/officeDocument/2006/relationships/hyperlink" Target="http://www.willcam.com/cmat/html/toplevel.html#HTML" TargetMode="External"/><Relationship Id="rId33" Type="http://schemas.openxmlformats.org/officeDocument/2006/relationships/hyperlink" Target="http://www.willcam.com/cmat/html/lformat.html#Listing" TargetMode="External"/><Relationship Id="rId38" Type="http://schemas.openxmlformats.org/officeDocument/2006/relationships/hyperlink" Target="http://www.willcam.com/cmat/html/pformat.html#Paragraph" TargetMode="External"/><Relationship Id="rId46" Type="http://schemas.openxmlformats.org/officeDocument/2006/relationships/hyperlink" Target="http://www.willcam.com/cmat/html/toplevel.html#Title" TargetMode="External"/><Relationship Id="rId2" Type="http://schemas.openxmlformats.org/officeDocument/2006/relationships/hyperlink" Target="http://www.willcam.com/cmat/html/other.html#Comment" TargetMode="External"/><Relationship Id="rId16" Type="http://schemas.openxmlformats.org/officeDocument/2006/relationships/hyperlink" Target="http://www.willcam.com/cmat/html/forms.html#Form" TargetMode="External"/><Relationship Id="rId20" Type="http://schemas.openxmlformats.org/officeDocument/2006/relationships/hyperlink" Target="http://www.willcam.com/cmat/html/pformat.html#Heading 4" TargetMode="External"/><Relationship Id="rId29" Type="http://schemas.openxmlformats.org/officeDocument/2006/relationships/hyperlink" Target="http://www.willcam.com/cmat/html/toplevel.html#Is Index" TargetMode="External"/><Relationship Id="rId41" Type="http://schemas.openxmlformats.org/officeDocument/2006/relationships/hyperlink" Target="http://www.willcam.com/cmat/html/lformat.html#Sample" TargetMode="External"/><Relationship Id="rId1" Type="http://schemas.openxmlformats.org/officeDocument/2006/relationships/slideLayout" Target="../slideLayouts/slideLayout6.xml"/><Relationship Id="rId6" Type="http://schemas.openxmlformats.org/officeDocument/2006/relationships/hyperlink" Target="http://www.willcam.com/cmat/html/lformat.html#Bold" TargetMode="External"/><Relationship Id="rId11" Type="http://schemas.openxmlformats.org/officeDocument/2006/relationships/hyperlink" Target="http://www.willcam.com/cmat/html/lformat.html#Citation" TargetMode="External"/><Relationship Id="rId24" Type="http://schemas.openxmlformats.org/officeDocument/2006/relationships/hyperlink" Target="http://www.willcam.com/cmat/html/pformat.html#Horizontal Rule" TargetMode="External"/><Relationship Id="rId32" Type="http://schemas.openxmlformats.org/officeDocument/2006/relationships/hyperlink" Target="http://www.willcam.com/cmat/html/toplevel.html#Link" TargetMode="External"/><Relationship Id="rId37" Type="http://schemas.openxmlformats.org/officeDocument/2006/relationships/hyperlink" Target="http://www.willcam.com/cmat/html/lists.html#Ordered List" TargetMode="External"/><Relationship Id="rId40" Type="http://schemas.openxmlformats.org/officeDocument/2006/relationships/hyperlink" Target="http://www.willcam.com/cmat/html/pformat.html#Preformatted Text" TargetMode="External"/><Relationship Id="rId45" Type="http://schemas.openxmlformats.org/officeDocument/2006/relationships/hyperlink" Target="http://www.willcam.com/cmat/html/forms.html#Form Text Area" TargetMode="External"/><Relationship Id="rId5" Type="http://schemas.openxmlformats.org/officeDocument/2006/relationships/hyperlink" Target="http://www.willcam.com/cmat/html/lformat.html#Address" TargetMode="External"/><Relationship Id="rId15" Type="http://schemas.openxmlformats.org/officeDocument/2006/relationships/hyperlink" Target="http://www.willcam.com/cmat/html/lformat.html#Emphasized" TargetMode="External"/><Relationship Id="rId23" Type="http://schemas.openxmlformats.org/officeDocument/2006/relationships/hyperlink" Target="http://www.willcam.com/cmat/html/toplevel.html#Head" TargetMode="External"/><Relationship Id="rId28" Type="http://schemas.openxmlformats.org/officeDocument/2006/relationships/hyperlink" Target="http://www.willcam.com/cmat/html/forms.html#Form Input Check Box" TargetMode="External"/><Relationship Id="rId36" Type="http://schemas.openxmlformats.org/officeDocument/2006/relationships/hyperlink" Target="http://www.willcam.com/cmat/html/other.html#Object" TargetMode="External"/><Relationship Id="rId49" Type="http://schemas.openxmlformats.org/officeDocument/2006/relationships/hyperlink" Target="http://www.willcam.com/cmat/html/lists.html#Unordered List" TargetMode="External"/><Relationship Id="rId10" Type="http://schemas.openxmlformats.org/officeDocument/2006/relationships/hyperlink" Target="http://www.willcam.com/cmat/html/pformat.html#Line Break" TargetMode="External"/><Relationship Id="rId19" Type="http://schemas.openxmlformats.org/officeDocument/2006/relationships/hyperlink" Target="http://www.willcam.com/cmat/html/pformat.html#Heading 3" TargetMode="External"/><Relationship Id="rId31" Type="http://schemas.openxmlformats.org/officeDocument/2006/relationships/hyperlink" Target="http://www.willcam.com/cmat/html/lists.html#List Item" TargetMode="External"/><Relationship Id="rId44" Type="http://schemas.openxmlformats.org/officeDocument/2006/relationships/hyperlink" Target="http://www.willcam.com/cmat/html/lformat.html#Strong" TargetMode="External"/><Relationship Id="rId4" Type="http://schemas.openxmlformats.org/officeDocument/2006/relationships/hyperlink" Target="http://www.willcam.com/cmat/html/other.html#Anchor" TargetMode="External"/><Relationship Id="rId9" Type="http://schemas.openxmlformats.org/officeDocument/2006/relationships/hyperlink" Target="http://www.willcam.com/cmat/html/toplevel.html#Body" TargetMode="External"/><Relationship Id="rId14" Type="http://schemas.openxmlformats.org/officeDocument/2006/relationships/hyperlink" Target="http://www.willcam.com/cmat/html/lists.html#Definition List" TargetMode="External"/><Relationship Id="rId22" Type="http://schemas.openxmlformats.org/officeDocument/2006/relationships/hyperlink" Target="http://www.willcam.com/cmat/html/pformat.html#Heading 6" TargetMode="External"/><Relationship Id="rId27" Type="http://schemas.openxmlformats.org/officeDocument/2006/relationships/hyperlink" Target="http://www.willcam.com/cmat/html/other.html#Inline Image" TargetMode="External"/><Relationship Id="rId30" Type="http://schemas.openxmlformats.org/officeDocument/2006/relationships/hyperlink" Target="http://www.willcam.com/cmat/html/lformat.html#Keyboard" TargetMode="External"/><Relationship Id="rId35" Type="http://schemas.openxmlformats.org/officeDocument/2006/relationships/hyperlink" Target="http://www.willcam.com/cmat/html/toplevel.html#Meta" TargetMode="External"/><Relationship Id="rId43" Type="http://schemas.openxmlformats.org/officeDocument/2006/relationships/hyperlink" Target="http://www.willcam.com/cmat/html/lformat.html#Strikethrough" TargetMode="External"/><Relationship Id="rId48" Type="http://schemas.openxmlformats.org/officeDocument/2006/relationships/hyperlink" Target="http://www.willcam.com/cmat/html/lformat.html#Underlined" TargetMode="External"/><Relationship Id="rId8" Type="http://schemas.openxmlformats.org/officeDocument/2006/relationships/hyperlink" Target="http://www.willcam.com/cmat/html/pformat.html#Block Quote" TargetMode="External"/><Relationship Id="rId51" Type="http://schemas.openxmlformats.org/officeDocument/2006/relationships/hyperlink" Target="http://www.willcam.com/cmat/html/lformat.html#Exampl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48149" y="5915024"/>
            <a:ext cx="3272783" cy="685299"/>
          </a:xfrm>
          <a:prstGeom prst="rect">
            <a:avLst/>
          </a:prstGeom>
        </p:spPr>
      </p:pic>
      <p:pic>
        <p:nvPicPr>
          <p:cNvPr id="8" name="Picture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18089" y="2306453"/>
            <a:ext cx="2257926" cy="2257926"/>
          </a:xfrm>
          <a:prstGeom prst="rect">
            <a:avLst/>
          </a:prstGeom>
        </p:spPr>
      </p:pic>
      <p:sp>
        <p:nvSpPr>
          <p:cNvPr id="9" name="Rectangle 8"/>
          <p:cNvSpPr/>
          <p:nvPr/>
        </p:nvSpPr>
        <p:spPr>
          <a:xfrm>
            <a:off x="3261803" y="2558253"/>
            <a:ext cx="8759129" cy="1754326"/>
          </a:xfrm>
          <a:prstGeom prst="rect">
            <a:avLst/>
          </a:prstGeom>
        </p:spPr>
        <p:txBody>
          <a:bodyPr wrap="none">
            <a:spAutoFit/>
          </a:bodyPr>
          <a:lstStyle/>
          <a:p>
            <a:pPr algn="ctr"/>
            <a:r>
              <a:rPr lang="en-US" sz="5400" b="1" dirty="0">
                <a:latin typeface="HelveticaNeueLT Std Lt Cn" panose="020B0406020202030204" pitchFamily="34" charset="0"/>
              </a:rPr>
              <a:t>INTRO TO WEB PROGRAMMING: </a:t>
            </a:r>
          </a:p>
          <a:p>
            <a:pPr algn="ctr"/>
            <a:r>
              <a:rPr lang="en-US" sz="5400" b="1" dirty="0">
                <a:latin typeface="HelveticaNeueLT Std Lt Cn" panose="020B0406020202030204" pitchFamily="34" charset="0"/>
              </a:rPr>
              <a:t>CONCEPTS AND TOOLS</a:t>
            </a:r>
            <a:endParaRPr lang="en-US" sz="5400" dirty="0"/>
          </a:p>
        </p:txBody>
      </p:sp>
    </p:spTree>
    <p:extLst>
      <p:ext uri="{BB962C8B-B14F-4D97-AF65-F5344CB8AC3E}">
        <p14:creationId xmlns:p14="http://schemas.microsoft.com/office/powerpoint/2010/main" val="484254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yahoo s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2119" y="1626382"/>
            <a:ext cx="5180281" cy="31878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21323" y="13436"/>
            <a:ext cx="10961077" cy="1325563"/>
          </a:xfrm>
        </p:spPr>
        <p:txBody>
          <a:bodyPr/>
          <a:lstStyle/>
          <a:p>
            <a:pPr algn="ctr"/>
            <a:r>
              <a:rPr lang="en-US" dirty="0">
                <a:latin typeface="HelveticaNeueLT Com 37 ThCn" panose="020B0406020202030204" pitchFamily="34" charset="0"/>
              </a:rPr>
              <a:t>CSS</a:t>
            </a:r>
          </a:p>
        </p:txBody>
      </p:sp>
      <p:sp>
        <p:nvSpPr>
          <p:cNvPr id="3" name="TextBox 2"/>
          <p:cNvSpPr txBox="1"/>
          <p:nvPr/>
        </p:nvSpPr>
        <p:spPr>
          <a:xfrm>
            <a:off x="539261" y="5557550"/>
            <a:ext cx="10961077" cy="646331"/>
          </a:xfrm>
          <a:prstGeom prst="rect">
            <a:avLst/>
          </a:prstGeom>
          <a:noFill/>
        </p:spPr>
        <p:txBody>
          <a:bodyPr wrap="square" rtlCol="0">
            <a:spAutoFit/>
          </a:bodyPr>
          <a:lstStyle/>
          <a:p>
            <a:pPr algn="ctr"/>
            <a:r>
              <a:rPr lang="en-US" b="1" dirty="0">
                <a:latin typeface="HelveticaNeueLT Com 37 ThCn" panose="020B0406020202030204" pitchFamily="34" charset="0"/>
              </a:rPr>
              <a:t>In the early days CSS was not fully supported across all major browsers.  Formatting that was supported could also be supported in different ways between browsers.  This was a major headache for web designers and developers.</a:t>
            </a:r>
          </a:p>
        </p:txBody>
      </p:sp>
      <p:sp>
        <p:nvSpPr>
          <p:cNvPr id="4" name="Rectangle 3"/>
          <p:cNvSpPr/>
          <p:nvPr/>
        </p:nvSpPr>
        <p:spPr>
          <a:xfrm>
            <a:off x="5004445" y="882224"/>
            <a:ext cx="2194832" cy="369332"/>
          </a:xfrm>
          <a:prstGeom prst="rect">
            <a:avLst/>
          </a:prstGeom>
        </p:spPr>
        <p:txBody>
          <a:bodyPr wrap="none">
            <a:spAutoFit/>
          </a:bodyPr>
          <a:lstStyle/>
          <a:p>
            <a:r>
              <a:rPr lang="en-US" dirty="0">
                <a:latin typeface="HelveticaNeueLT Std Lt Cn" panose="020B0406020202030204" pitchFamily="34" charset="0"/>
              </a:rPr>
              <a:t>(Cascading Style Sheets)</a:t>
            </a:r>
            <a:endParaRPr lang="en-US" dirty="0"/>
          </a:p>
        </p:txBody>
      </p:sp>
      <p:sp>
        <p:nvSpPr>
          <p:cNvPr id="5" name="Rectangle 4"/>
          <p:cNvSpPr/>
          <p:nvPr/>
        </p:nvSpPr>
        <p:spPr>
          <a:xfrm>
            <a:off x="1314995" y="1626382"/>
            <a:ext cx="4458788" cy="3416320"/>
          </a:xfrm>
          <a:prstGeom prst="rect">
            <a:avLst/>
          </a:prstGeom>
        </p:spPr>
        <p:txBody>
          <a:bodyPr wrap="square">
            <a:spAutoFit/>
          </a:bodyPr>
          <a:lstStyle/>
          <a:p>
            <a:r>
              <a:rPr lang="en-US" dirty="0">
                <a:latin typeface="HelveticaNeueLT Com 37 ThCn" panose="020B0406020202030204" pitchFamily="34" charset="0"/>
              </a:rPr>
              <a:t>Cascading Style Sheets (CSS) is a simple mechanism for adding style (e.g., fonts, colors, spacing) to Web documents. </a:t>
            </a:r>
            <a:br>
              <a:rPr lang="en-US" dirty="0">
                <a:latin typeface="HelveticaNeueLT Com 37 ThCn" panose="020B0406020202030204" pitchFamily="34" charset="0"/>
              </a:rPr>
            </a:br>
            <a:endParaRPr lang="en-US" dirty="0">
              <a:latin typeface="HelveticaNeueLT Com 37 ThCn" panose="020B0406020202030204" pitchFamily="34" charset="0"/>
            </a:endParaRPr>
          </a:p>
          <a:p>
            <a:r>
              <a:rPr lang="en-US" dirty="0">
                <a:latin typeface="HelveticaNeueLT Com 37 ThCn" panose="020B0406020202030204" pitchFamily="34" charset="0"/>
              </a:rPr>
              <a:t>A cascading style sheet (CSS) contains style rules that are applied to elements in a Web page. CSS styles define how elements are displayed and where they are positioned on the page. Instead of assigning attributes to each element on your page individually, you can create a general rule that applies attributes whenever a Web browser encounters an instance of an element or an element that is assigned to a certain style class.</a:t>
            </a:r>
          </a:p>
        </p:txBody>
      </p:sp>
    </p:spTree>
    <p:extLst>
      <p:ext uri="{BB962C8B-B14F-4D97-AF65-F5344CB8AC3E}">
        <p14:creationId xmlns:p14="http://schemas.microsoft.com/office/powerpoint/2010/main" val="375839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046" y="14605"/>
            <a:ext cx="10949354" cy="1325563"/>
          </a:xfrm>
        </p:spPr>
        <p:txBody>
          <a:bodyPr/>
          <a:lstStyle/>
          <a:p>
            <a:pPr algn="ctr"/>
            <a:r>
              <a:rPr lang="en-US" dirty="0">
                <a:latin typeface="HelveticaNeueLT Com 37 ThCn" panose="020B0406020202030204" pitchFamily="34" charset="0"/>
              </a:rPr>
              <a:t>Implementing CSS</a:t>
            </a:r>
          </a:p>
        </p:txBody>
      </p:sp>
      <p:sp>
        <p:nvSpPr>
          <p:cNvPr id="4" name="Text Placeholder 3"/>
          <p:cNvSpPr>
            <a:spLocks noGrp="1"/>
          </p:cNvSpPr>
          <p:nvPr>
            <p:ph type="body" idx="1"/>
          </p:nvPr>
        </p:nvSpPr>
        <p:spPr>
          <a:xfrm>
            <a:off x="633046" y="1010603"/>
            <a:ext cx="5364529" cy="823912"/>
          </a:xfrm>
        </p:spPr>
        <p:txBody>
          <a:bodyPr/>
          <a:lstStyle/>
          <a:p>
            <a:r>
              <a:rPr lang="en-US" dirty="0">
                <a:latin typeface="HelveticaNeueLT Com 37 ThCn" panose="020B0406020202030204" pitchFamily="34" charset="0"/>
              </a:rPr>
              <a:t>Internal Stylesheet</a:t>
            </a:r>
          </a:p>
        </p:txBody>
      </p:sp>
      <p:sp>
        <p:nvSpPr>
          <p:cNvPr id="5" name="Content Placeholder 4"/>
          <p:cNvSpPr>
            <a:spLocks noGrp="1"/>
          </p:cNvSpPr>
          <p:nvPr>
            <p:ph sz="half" idx="2"/>
          </p:nvPr>
        </p:nvSpPr>
        <p:spPr>
          <a:xfrm>
            <a:off x="633046" y="1880235"/>
            <a:ext cx="5364529" cy="4977765"/>
          </a:xfrm>
        </p:spPr>
        <p:txBody>
          <a:bodyPr>
            <a:normAutofit/>
          </a:bodyPr>
          <a:lstStyle/>
          <a:p>
            <a:pPr marL="0" indent="0">
              <a:buNone/>
            </a:pPr>
            <a:r>
              <a:rPr lang="en-US" sz="2400" dirty="0">
                <a:latin typeface="HelveticaNeueLT Com 37 ThCn" panose="020B0406020202030204" pitchFamily="34" charset="0"/>
              </a:rPr>
              <a:t>This way you are simply placing the CSS code within the &lt;head&gt;&lt;/head&gt; tags of each HTML file you want to style with the CSS. The format for this is shown in the example below.</a:t>
            </a:r>
            <a:endParaRPr lang="en-US" dirty="0">
              <a:latin typeface="HelveticaNeueLT Std Lt Cn" panose="020B0406020202030204" pitchFamily="34" charset="0"/>
            </a:endParaRPr>
          </a:p>
          <a:p>
            <a:pPr marL="0" indent="0">
              <a:buNone/>
            </a:pPr>
            <a:endParaRPr lang="en-US" dirty="0">
              <a:latin typeface="HelveticaNeueLT Std Lt Cn" panose="020B0406020202030204" pitchFamily="34" charset="0"/>
            </a:endParaRPr>
          </a:p>
          <a:p>
            <a:pPr marL="0" indent="0">
              <a:buNone/>
            </a:pPr>
            <a:r>
              <a:rPr lang="en-US" sz="2000" dirty="0">
                <a:latin typeface="Lucida Console" panose="020B0609040504020204" pitchFamily="49" charset="0"/>
              </a:rPr>
              <a:t>&lt;head&gt;</a:t>
            </a:r>
            <a:br>
              <a:rPr lang="en-US" sz="2000" dirty="0">
                <a:latin typeface="Lucida Console" panose="020B0609040504020204" pitchFamily="49" charset="0"/>
              </a:rPr>
            </a:br>
            <a:r>
              <a:rPr lang="en-US" sz="2000" dirty="0">
                <a:latin typeface="Lucida Console" panose="020B0609040504020204" pitchFamily="49" charset="0"/>
              </a:rPr>
              <a:t>&lt;title&gt;&lt;title&gt;</a:t>
            </a:r>
            <a:br>
              <a:rPr lang="en-US" sz="2000" dirty="0">
                <a:latin typeface="Lucida Console" panose="020B0609040504020204" pitchFamily="49" charset="0"/>
              </a:rPr>
            </a:br>
            <a:r>
              <a:rPr lang="en-US" sz="2000" dirty="0">
                <a:latin typeface="Lucida Console" panose="020B0609040504020204" pitchFamily="49" charset="0"/>
              </a:rPr>
              <a:t>&lt;style type=”text/</a:t>
            </a:r>
            <a:r>
              <a:rPr lang="en-US" sz="2000" dirty="0" err="1">
                <a:latin typeface="Lucida Console" panose="020B0609040504020204" pitchFamily="49" charset="0"/>
              </a:rPr>
              <a:t>css</a:t>
            </a:r>
            <a:r>
              <a:rPr lang="en-US" sz="2000" dirty="0">
                <a:latin typeface="Lucida Console" panose="020B0609040504020204" pitchFamily="49" charset="0"/>
              </a:rPr>
              <a:t>”&gt;</a:t>
            </a:r>
            <a:br>
              <a:rPr lang="en-US" sz="2000" dirty="0">
                <a:latin typeface="Lucida Console" panose="020B0609040504020204" pitchFamily="49" charset="0"/>
              </a:rPr>
            </a:br>
            <a:r>
              <a:rPr lang="en-US" sz="2000" b="1" i="1" dirty="0">
                <a:latin typeface="Lucida Console" panose="020B0609040504020204" pitchFamily="49" charset="0"/>
              </a:rPr>
              <a:t>CSS Content Goes Here</a:t>
            </a:r>
            <a:br>
              <a:rPr lang="en-US" sz="2000" dirty="0">
                <a:latin typeface="Lucida Console" panose="020B0609040504020204" pitchFamily="49" charset="0"/>
              </a:rPr>
            </a:br>
            <a:r>
              <a:rPr lang="en-US" sz="2000" dirty="0">
                <a:latin typeface="Lucida Console" panose="020B0609040504020204" pitchFamily="49" charset="0"/>
              </a:rPr>
              <a:t>&lt;/style&gt;</a:t>
            </a:r>
            <a:br>
              <a:rPr lang="en-US" sz="2000" dirty="0">
                <a:latin typeface="Lucida Console" panose="020B0609040504020204" pitchFamily="49" charset="0"/>
              </a:rPr>
            </a:br>
            <a:r>
              <a:rPr lang="en-US" sz="2000" dirty="0">
                <a:latin typeface="Lucida Console" panose="020B0609040504020204" pitchFamily="49" charset="0"/>
              </a:rPr>
              <a:t>&lt;/head&gt;</a:t>
            </a:r>
            <a:br>
              <a:rPr lang="en-US" sz="2000" dirty="0">
                <a:latin typeface="Lucida Console" panose="020B0609040504020204" pitchFamily="49" charset="0"/>
              </a:rPr>
            </a:br>
            <a:r>
              <a:rPr lang="en-US" sz="2000" dirty="0">
                <a:latin typeface="Lucida Console" panose="020B0609040504020204" pitchFamily="49" charset="0"/>
              </a:rPr>
              <a:t>&lt;body&gt;</a:t>
            </a:r>
          </a:p>
        </p:txBody>
      </p:sp>
      <p:sp>
        <p:nvSpPr>
          <p:cNvPr id="6" name="Text Placeholder 5"/>
          <p:cNvSpPr>
            <a:spLocks noGrp="1"/>
          </p:cNvSpPr>
          <p:nvPr>
            <p:ph type="body" sz="quarter" idx="3"/>
          </p:nvPr>
        </p:nvSpPr>
        <p:spPr>
          <a:xfrm>
            <a:off x="6295292" y="1010603"/>
            <a:ext cx="5287108" cy="823912"/>
          </a:xfrm>
        </p:spPr>
        <p:txBody>
          <a:bodyPr/>
          <a:lstStyle/>
          <a:p>
            <a:r>
              <a:rPr lang="en-US" dirty="0">
                <a:latin typeface="HelveticaNeueLT Com 37 ThCn" panose="020B0406020202030204" pitchFamily="34" charset="0"/>
              </a:rPr>
              <a:t>External Stylesheet</a:t>
            </a:r>
          </a:p>
        </p:txBody>
      </p:sp>
      <p:sp>
        <p:nvSpPr>
          <p:cNvPr id="7" name="Content Placeholder 6"/>
          <p:cNvSpPr>
            <a:spLocks noGrp="1"/>
          </p:cNvSpPr>
          <p:nvPr>
            <p:ph sz="quarter" idx="4"/>
          </p:nvPr>
        </p:nvSpPr>
        <p:spPr>
          <a:xfrm>
            <a:off x="6518030" y="1880234"/>
            <a:ext cx="5673969" cy="4977765"/>
          </a:xfrm>
        </p:spPr>
        <p:txBody>
          <a:bodyPr>
            <a:normAutofit/>
          </a:bodyPr>
          <a:lstStyle/>
          <a:p>
            <a:pPr marL="0" indent="0">
              <a:buNone/>
            </a:pPr>
            <a:r>
              <a:rPr lang="en-US" sz="2400" dirty="0">
                <a:latin typeface="HelveticaNeueLT Com 37 ThCn" panose="020B0406020202030204" pitchFamily="34" charset="0"/>
              </a:rPr>
              <a:t>An external CSS file can be created with any text or HTML editor.  A CSS file contains no HTML, only CSS. You simply save it with the .</a:t>
            </a:r>
            <a:r>
              <a:rPr lang="en-US" sz="2400" dirty="0" err="1">
                <a:latin typeface="HelveticaNeueLT Com 37 ThCn" panose="020B0406020202030204" pitchFamily="34" charset="0"/>
              </a:rPr>
              <a:t>css</a:t>
            </a:r>
            <a:r>
              <a:rPr lang="en-US" sz="2400" dirty="0">
                <a:latin typeface="HelveticaNeueLT Com 37 ThCn" panose="020B0406020202030204" pitchFamily="34" charset="0"/>
              </a:rPr>
              <a:t> file extension. You can link to the file externally by placing a link in the head section of every HTML file you want to style with the CSS file</a:t>
            </a:r>
            <a:r>
              <a:rPr lang="en-US" dirty="0">
                <a:latin typeface="HelveticaNeueLT Com 37 ThCn" panose="020B0406020202030204" pitchFamily="34" charset="0"/>
              </a:rPr>
              <a:t>.</a:t>
            </a:r>
            <a:br>
              <a:rPr lang="en-US" dirty="0">
                <a:latin typeface="HelveticaNeueLT Std Lt Cn" panose="020B0406020202030204" pitchFamily="34" charset="0"/>
              </a:rPr>
            </a:br>
            <a:br>
              <a:rPr lang="en-US" dirty="0">
                <a:latin typeface="HelveticaNeueLT Std Lt Cn" panose="020B0406020202030204" pitchFamily="34" charset="0"/>
              </a:rPr>
            </a:br>
            <a:r>
              <a:rPr lang="en-US" sz="2000" dirty="0">
                <a:latin typeface="Lucida Console" panose="020B0609040504020204" pitchFamily="49" charset="0"/>
              </a:rPr>
              <a:t>&lt;head&gt;</a:t>
            </a:r>
            <a:br>
              <a:rPr lang="en-US" sz="2000" dirty="0">
                <a:latin typeface="Lucida Console" panose="020B0609040504020204" pitchFamily="49" charset="0"/>
              </a:rPr>
            </a:br>
            <a:r>
              <a:rPr lang="en-US" sz="2000" dirty="0">
                <a:latin typeface="Lucida Console" panose="020B0609040504020204" pitchFamily="49" charset="0"/>
              </a:rPr>
              <a:t>&lt;title&gt;&lt;title&gt;</a:t>
            </a:r>
            <a:br>
              <a:rPr lang="en-US" sz="2000" dirty="0">
                <a:latin typeface="Lucida Console" panose="020B0609040504020204" pitchFamily="49" charset="0"/>
              </a:rPr>
            </a:br>
            <a:r>
              <a:rPr lang="en-US" sz="2000" dirty="0">
                <a:latin typeface="Lucida Console" panose="020B0609040504020204" pitchFamily="49" charset="0"/>
              </a:rPr>
              <a:t>&lt;link </a:t>
            </a:r>
            <a:r>
              <a:rPr lang="en-US" sz="2000" dirty="0" err="1">
                <a:latin typeface="Lucida Console" panose="020B0609040504020204" pitchFamily="49" charset="0"/>
              </a:rPr>
              <a:t>rel</a:t>
            </a:r>
            <a:r>
              <a:rPr lang="en-US" sz="2000" dirty="0">
                <a:latin typeface="Lucida Console" panose="020B0609040504020204" pitchFamily="49" charset="0"/>
              </a:rPr>
              <a:t>=”stylesheet” type=”text/</a:t>
            </a:r>
            <a:r>
              <a:rPr lang="en-US" sz="2000" dirty="0" err="1">
                <a:latin typeface="Lucida Console" panose="020B0609040504020204" pitchFamily="49" charset="0"/>
              </a:rPr>
              <a:t>css</a:t>
            </a:r>
            <a:r>
              <a:rPr lang="en-US" sz="2000" dirty="0">
                <a:latin typeface="Lucida Console" panose="020B0609040504020204" pitchFamily="49" charset="0"/>
              </a:rPr>
              <a:t>” </a:t>
            </a:r>
            <a:r>
              <a:rPr lang="en-US" sz="2000" dirty="0" err="1">
                <a:latin typeface="Lucida Console" panose="020B0609040504020204" pitchFamily="49" charset="0"/>
              </a:rPr>
              <a:t>href</a:t>
            </a:r>
            <a:r>
              <a:rPr lang="en-US" sz="2000" dirty="0">
                <a:latin typeface="Lucida Console" panose="020B0609040504020204" pitchFamily="49" charset="0"/>
              </a:rPr>
              <a:t>=</a:t>
            </a:r>
            <a:r>
              <a:rPr lang="en-US" sz="2000" i="1" dirty="0">
                <a:latin typeface="Lucida Console" panose="020B0609040504020204" pitchFamily="49" charset="0"/>
              </a:rPr>
              <a:t>“Path To stylesheet.css”</a:t>
            </a:r>
            <a:r>
              <a:rPr lang="en-US" sz="2000" dirty="0">
                <a:latin typeface="Lucida Console" panose="020B0609040504020204" pitchFamily="49" charset="0"/>
              </a:rPr>
              <a:t> /&gt;</a:t>
            </a:r>
            <a:br>
              <a:rPr lang="en-US" sz="2000" dirty="0">
                <a:latin typeface="Lucida Console" panose="020B0609040504020204" pitchFamily="49" charset="0"/>
              </a:rPr>
            </a:br>
            <a:r>
              <a:rPr lang="en-US" sz="2000" dirty="0">
                <a:latin typeface="Lucida Console" panose="020B0609040504020204" pitchFamily="49" charset="0"/>
              </a:rPr>
              <a:t>&lt; /head&gt;</a:t>
            </a:r>
          </a:p>
        </p:txBody>
      </p:sp>
    </p:spTree>
    <p:extLst>
      <p:ext uri="{BB962C8B-B14F-4D97-AF65-F5344CB8AC3E}">
        <p14:creationId xmlns:p14="http://schemas.microsoft.com/office/powerpoint/2010/main" val="414010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P spid="6" grpId="0" build="p"/>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046" y="14605"/>
            <a:ext cx="10949354" cy="1325563"/>
          </a:xfrm>
        </p:spPr>
        <p:txBody>
          <a:bodyPr/>
          <a:lstStyle/>
          <a:p>
            <a:pPr algn="ctr"/>
            <a:r>
              <a:rPr lang="en-US" dirty="0">
                <a:latin typeface="HelveticaNeueLT Com 37 ThCn" panose="020B0406020202030204" pitchFamily="34" charset="0"/>
              </a:rPr>
              <a:t>Implementing CSS</a:t>
            </a:r>
          </a:p>
        </p:txBody>
      </p:sp>
      <p:sp>
        <p:nvSpPr>
          <p:cNvPr id="4" name="Text Placeholder 3"/>
          <p:cNvSpPr>
            <a:spLocks noGrp="1"/>
          </p:cNvSpPr>
          <p:nvPr>
            <p:ph type="body" idx="1"/>
          </p:nvPr>
        </p:nvSpPr>
        <p:spPr>
          <a:xfrm>
            <a:off x="633046" y="935868"/>
            <a:ext cx="5364529" cy="404300"/>
          </a:xfrm>
        </p:spPr>
        <p:txBody>
          <a:bodyPr>
            <a:normAutofit lnSpcReduction="10000"/>
          </a:bodyPr>
          <a:lstStyle/>
          <a:p>
            <a:r>
              <a:rPr lang="en-US" dirty="0">
                <a:latin typeface="HelveticaNeueLT Com 37 ThCn" panose="020B0406020202030204" pitchFamily="34" charset="0"/>
              </a:rPr>
              <a:t>Sample CSS:</a:t>
            </a:r>
          </a:p>
        </p:txBody>
      </p:sp>
      <p:sp>
        <p:nvSpPr>
          <p:cNvPr id="5" name="Content Placeholder 4"/>
          <p:cNvSpPr>
            <a:spLocks noGrp="1"/>
          </p:cNvSpPr>
          <p:nvPr>
            <p:ph sz="half" idx="2"/>
          </p:nvPr>
        </p:nvSpPr>
        <p:spPr>
          <a:xfrm>
            <a:off x="633046" y="1622333"/>
            <a:ext cx="11011877" cy="4977765"/>
          </a:xfrm>
        </p:spPr>
        <p:txBody>
          <a:bodyPr>
            <a:normAutofit lnSpcReduction="10000"/>
          </a:bodyPr>
          <a:lstStyle/>
          <a:p>
            <a:pPr marL="0" indent="0">
              <a:buNone/>
            </a:pPr>
            <a:r>
              <a:rPr lang="en-US" sz="1200" dirty="0">
                <a:latin typeface="Lucida Console" panose="020B0609040504020204" pitchFamily="49" charset="0"/>
              </a:rPr>
              <a:t>html, body { </a:t>
            </a:r>
          </a:p>
          <a:p>
            <a:pPr marL="0" indent="0">
              <a:buNone/>
            </a:pPr>
            <a:r>
              <a:rPr lang="en-US" sz="1200" dirty="0">
                <a:latin typeface="Lucida Console" panose="020B0609040504020204" pitchFamily="49" charset="0"/>
              </a:rPr>
              <a:t>margin: 0px; padding: 0px; border: 0px; color: #000; background: #</a:t>
            </a:r>
            <a:r>
              <a:rPr lang="en-US" sz="1200" dirty="0" err="1">
                <a:latin typeface="Lucida Console" panose="020B0609040504020204" pitchFamily="49" charset="0"/>
              </a:rPr>
              <a:t>fff</a:t>
            </a:r>
            <a:r>
              <a:rPr lang="en-US" sz="1200" dirty="0">
                <a:latin typeface="Lucida Console" panose="020B0609040504020204" pitchFamily="49" charset="0"/>
              </a:rPr>
              <a:t>; </a:t>
            </a:r>
          </a:p>
          <a:p>
            <a:pPr marL="0" indent="0">
              <a:buNone/>
            </a:pPr>
            <a:r>
              <a:rPr lang="en-US" sz="1200" dirty="0">
                <a:latin typeface="Lucida Console" panose="020B0609040504020204" pitchFamily="49" charset="0"/>
              </a:rPr>
              <a:t>} </a:t>
            </a:r>
          </a:p>
          <a:p>
            <a:pPr marL="0" indent="0">
              <a:buNone/>
            </a:pPr>
            <a:r>
              <a:rPr lang="en-US" sz="1200" dirty="0">
                <a:latin typeface="Lucida Console" panose="020B0609040504020204" pitchFamily="49" charset="0"/>
              </a:rPr>
              <a:t>html, body, p, </a:t>
            </a:r>
            <a:r>
              <a:rPr lang="en-US" sz="1200" dirty="0" err="1">
                <a:latin typeface="Lucida Console" panose="020B0609040504020204" pitchFamily="49" charset="0"/>
              </a:rPr>
              <a:t>th</a:t>
            </a:r>
            <a:r>
              <a:rPr lang="en-US" sz="1200" dirty="0">
                <a:latin typeface="Lucida Console" panose="020B0609040504020204" pitchFamily="49" charset="0"/>
              </a:rPr>
              <a:t>, td, li, </a:t>
            </a:r>
            <a:r>
              <a:rPr lang="en-US" sz="1200" dirty="0" err="1">
                <a:latin typeface="Lucida Console" panose="020B0609040504020204" pitchFamily="49" charset="0"/>
              </a:rPr>
              <a:t>dd</a:t>
            </a:r>
            <a:r>
              <a:rPr lang="en-US" sz="1200" dirty="0">
                <a:latin typeface="Lucida Console" panose="020B0609040504020204" pitchFamily="49" charset="0"/>
              </a:rPr>
              <a:t>, </a:t>
            </a:r>
            <a:r>
              <a:rPr lang="en-US" sz="1200" dirty="0" err="1">
                <a:latin typeface="Lucida Console" panose="020B0609040504020204" pitchFamily="49" charset="0"/>
              </a:rPr>
              <a:t>dt</a:t>
            </a:r>
            <a:r>
              <a:rPr lang="en-US" sz="1200" dirty="0">
                <a:latin typeface="Lucida Console" panose="020B0609040504020204" pitchFamily="49" charset="0"/>
              </a:rPr>
              <a:t> { </a:t>
            </a:r>
          </a:p>
          <a:p>
            <a:pPr marL="0" indent="0">
              <a:buNone/>
            </a:pPr>
            <a:r>
              <a:rPr lang="en-US" sz="1200" dirty="0">
                <a:latin typeface="Lucida Console" panose="020B0609040504020204" pitchFamily="49" charset="0"/>
              </a:rPr>
              <a:t>font: 1em Arial, Helvetica, sans-serif; </a:t>
            </a:r>
          </a:p>
          <a:p>
            <a:pPr marL="0" indent="0">
              <a:buNone/>
            </a:pPr>
            <a:r>
              <a:rPr lang="en-US" sz="1200" dirty="0">
                <a:latin typeface="Lucida Console" panose="020B0609040504020204" pitchFamily="49" charset="0"/>
              </a:rPr>
              <a:t>} </a:t>
            </a:r>
          </a:p>
          <a:p>
            <a:pPr marL="0" indent="0">
              <a:buNone/>
            </a:pPr>
            <a:r>
              <a:rPr lang="en-US" sz="1200" dirty="0">
                <a:latin typeface="Lucida Console" panose="020B0609040504020204" pitchFamily="49" charset="0"/>
              </a:rPr>
              <a:t>h1, h2, h3, h4, h5, h6 { </a:t>
            </a:r>
          </a:p>
          <a:p>
            <a:pPr marL="0" indent="0">
              <a:buNone/>
            </a:pPr>
            <a:r>
              <a:rPr lang="en-US" sz="1200" dirty="0">
                <a:latin typeface="Lucida Console" panose="020B0609040504020204" pitchFamily="49" charset="0"/>
              </a:rPr>
              <a:t>font-family: Arial, Helvetica, sans-serif; </a:t>
            </a:r>
          </a:p>
          <a:p>
            <a:pPr marL="0" indent="0">
              <a:buNone/>
            </a:pPr>
            <a:r>
              <a:rPr lang="en-US" sz="1200" dirty="0">
                <a:latin typeface="Lucida Console" panose="020B0609040504020204" pitchFamily="49" charset="0"/>
              </a:rPr>
              <a:t>} </a:t>
            </a:r>
          </a:p>
          <a:p>
            <a:pPr marL="0" indent="0">
              <a:buNone/>
            </a:pPr>
            <a:r>
              <a:rPr lang="en-US" sz="1200" dirty="0">
                <a:latin typeface="Lucida Console" panose="020B0609040504020204" pitchFamily="49" charset="0"/>
              </a:rPr>
              <a:t>h1 { </a:t>
            </a:r>
          </a:p>
          <a:p>
            <a:pPr marL="0" indent="0">
              <a:buNone/>
            </a:pPr>
            <a:r>
              <a:rPr lang="en-US" sz="1200" dirty="0">
                <a:latin typeface="Lucida Console" panose="020B0609040504020204" pitchFamily="49" charset="0"/>
              </a:rPr>
              <a:t>font-size: 2em; </a:t>
            </a:r>
          </a:p>
          <a:p>
            <a:pPr marL="0" indent="0">
              <a:buNone/>
            </a:pPr>
            <a:r>
              <a:rPr lang="en-US" sz="1200" dirty="0">
                <a:latin typeface="Lucida Console" panose="020B0609040504020204" pitchFamily="49" charset="0"/>
              </a:rPr>
              <a:t>} </a:t>
            </a:r>
          </a:p>
          <a:p>
            <a:pPr marL="0" indent="0">
              <a:buNone/>
            </a:pPr>
            <a:r>
              <a:rPr lang="en-US" sz="1200" dirty="0">
                <a:latin typeface="Lucida Console" panose="020B0609040504020204" pitchFamily="49" charset="0"/>
              </a:rPr>
              <a:t>h2 { </a:t>
            </a:r>
          </a:p>
          <a:p>
            <a:pPr marL="0" indent="0">
              <a:buNone/>
            </a:pPr>
            <a:r>
              <a:rPr lang="en-US" sz="1200" dirty="0">
                <a:latin typeface="Lucida Console" panose="020B0609040504020204" pitchFamily="49" charset="0"/>
              </a:rPr>
              <a:t>font-size: 1.5em; </a:t>
            </a:r>
          </a:p>
          <a:p>
            <a:pPr marL="0" indent="0">
              <a:buNone/>
            </a:pPr>
            <a:r>
              <a:rPr lang="en-US" sz="1200" dirty="0">
                <a:latin typeface="Lucida Console" panose="020B0609040504020204" pitchFamily="49" charset="0"/>
              </a:rPr>
              <a:t>} </a:t>
            </a:r>
          </a:p>
          <a:p>
            <a:pPr marL="0" indent="0">
              <a:buNone/>
            </a:pPr>
            <a:r>
              <a:rPr lang="en-US" sz="1200" dirty="0">
                <a:latin typeface="Lucida Console" panose="020B0609040504020204" pitchFamily="49" charset="0"/>
              </a:rPr>
              <a:t>a:link { </a:t>
            </a:r>
          </a:p>
          <a:p>
            <a:pPr marL="0" indent="0">
              <a:buNone/>
            </a:pPr>
            <a:r>
              <a:rPr lang="en-US" sz="1200" dirty="0">
                <a:latin typeface="Lucida Console" panose="020B0609040504020204" pitchFamily="49" charset="0"/>
              </a:rPr>
              <a:t>color: #00f; </a:t>
            </a:r>
          </a:p>
          <a:p>
            <a:pPr marL="0" indent="0">
              <a:buNone/>
            </a:pPr>
            <a:r>
              <a:rPr lang="en-US" sz="1200" dirty="0">
                <a:latin typeface="Lucida Console" panose="020B0609040504020204" pitchFamily="49" charset="0"/>
              </a:rPr>
              <a:t>}</a:t>
            </a:r>
          </a:p>
        </p:txBody>
      </p:sp>
    </p:spTree>
    <p:extLst>
      <p:ext uri="{BB962C8B-B14F-4D97-AF65-F5344CB8AC3E}">
        <p14:creationId xmlns:p14="http://schemas.microsoft.com/office/powerpoint/2010/main" val="16734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14" end="1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5" end="1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16" end="1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257" y="22226"/>
            <a:ext cx="10948790" cy="1325563"/>
          </a:xfrm>
        </p:spPr>
        <p:txBody>
          <a:bodyPr/>
          <a:lstStyle/>
          <a:p>
            <a:pPr algn="ctr"/>
            <a:r>
              <a:rPr lang="en-US" dirty="0">
                <a:latin typeface="HelveticaNeueLT Com 37 ThCn" panose="020B0406020202030204" pitchFamily="34" charset="0"/>
              </a:rPr>
              <a:t>Implementing CSS</a:t>
            </a:r>
          </a:p>
        </p:txBody>
      </p:sp>
      <p:sp>
        <p:nvSpPr>
          <p:cNvPr id="4" name="Content Placeholder 3"/>
          <p:cNvSpPr>
            <a:spLocks noGrp="1"/>
          </p:cNvSpPr>
          <p:nvPr>
            <p:ph idx="1"/>
          </p:nvPr>
        </p:nvSpPr>
        <p:spPr>
          <a:xfrm>
            <a:off x="625257" y="4341510"/>
            <a:ext cx="10961317" cy="1821295"/>
          </a:xfrm>
        </p:spPr>
        <p:txBody>
          <a:bodyPr>
            <a:normAutofit lnSpcReduction="10000"/>
          </a:bodyPr>
          <a:lstStyle/>
          <a:p>
            <a:pPr marL="0" indent="0" algn="ctr">
              <a:buNone/>
            </a:pPr>
            <a:r>
              <a:rPr lang="en-US" dirty="0">
                <a:latin typeface="HelveticaNeueLT Com 37 ThCn" panose="020B0406020202030204" pitchFamily="34" charset="0"/>
              </a:rPr>
              <a:t>Today’s CSS examples can be viewed on </a:t>
            </a:r>
            <a:r>
              <a:rPr lang="en-US" dirty="0" err="1">
                <a:latin typeface="HelveticaNeueLT Com 37 ThCn" panose="020B0406020202030204" pitchFamily="34" charset="0"/>
              </a:rPr>
              <a:t>CodePen</a:t>
            </a:r>
            <a:r>
              <a:rPr lang="en-US" dirty="0">
                <a:latin typeface="HelveticaNeueLT Com 37 ThCn" panose="020B0406020202030204" pitchFamily="34" charset="0"/>
              </a:rPr>
              <a:t>:</a:t>
            </a:r>
            <a:br>
              <a:rPr lang="en-US" dirty="0">
                <a:latin typeface="HelveticaNeueLT Com 37 ThCn" panose="020B0406020202030204" pitchFamily="34" charset="0"/>
              </a:rPr>
            </a:br>
            <a:endParaRPr lang="en-US" dirty="0">
              <a:latin typeface="HelveticaNeueLT Com 37 ThCn" panose="020B0406020202030204" pitchFamily="34" charset="0"/>
            </a:endParaRPr>
          </a:p>
          <a:p>
            <a:pPr marL="0" indent="0" algn="ctr">
              <a:buNone/>
            </a:pPr>
            <a:r>
              <a:rPr lang="en-US" dirty="0">
                <a:latin typeface="HelveticaNeueLT Com 37 ThCn" panose="020B0406020202030204" pitchFamily="34" charset="0"/>
              </a:rPr>
              <a:t>No CSS:  http://codepen.io/MCharron/pen/RGdqrv</a:t>
            </a:r>
          </a:p>
          <a:p>
            <a:pPr marL="0" indent="0" algn="ctr">
              <a:buNone/>
            </a:pPr>
            <a:r>
              <a:rPr lang="en-US" dirty="0">
                <a:latin typeface="HelveticaNeueLT Com 37 ThCn" panose="020B0406020202030204" pitchFamily="34" charset="0"/>
              </a:rPr>
              <a:t>CSS:  http://codepen.io/MCharron/pen/jrJQkq</a:t>
            </a:r>
          </a:p>
          <a:p>
            <a:pPr marL="0" indent="0" algn="ctr">
              <a:buNone/>
            </a:pPr>
            <a:endParaRPr lang="en-US" dirty="0">
              <a:latin typeface="HelveticaNeueLT Com 37 ThCn" panose="020B0406020202030204" pitchFamily="34" charset="0"/>
            </a:endParaRPr>
          </a:p>
        </p:txBody>
      </p:sp>
      <p:sp>
        <p:nvSpPr>
          <p:cNvPr id="5" name="Title 1"/>
          <p:cNvSpPr txBox="1">
            <a:spLocks/>
          </p:cNvSpPr>
          <p:nvPr/>
        </p:nvSpPr>
        <p:spPr>
          <a:xfrm>
            <a:off x="612730" y="2228895"/>
            <a:ext cx="1096131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HelveticaNeueLT Com 37 ThCn" panose="020B0406020202030204" pitchFamily="34" charset="0"/>
              </a:rPr>
              <a:t>Demo Time:</a:t>
            </a:r>
          </a:p>
          <a:p>
            <a:pPr algn="ctr"/>
            <a:r>
              <a:rPr lang="en-US" sz="2800" b="1" dirty="0">
                <a:latin typeface="HelveticaNeueLT Com 37 ThCn" panose="020B0406020202030204" pitchFamily="34" charset="0"/>
              </a:rPr>
              <a:t>Basic CSS In Action</a:t>
            </a:r>
          </a:p>
        </p:txBody>
      </p:sp>
    </p:spTree>
    <p:extLst>
      <p:ext uri="{BB962C8B-B14F-4D97-AF65-F5344CB8AC3E}">
        <p14:creationId xmlns:p14="http://schemas.microsoft.com/office/powerpoint/2010/main" val="1848354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978" y="365126"/>
            <a:ext cx="11022145" cy="689952"/>
          </a:xfrm>
        </p:spPr>
        <p:txBody>
          <a:bodyPr>
            <a:normAutofit fontScale="90000"/>
          </a:bodyPr>
          <a:lstStyle/>
          <a:p>
            <a:pPr algn="ctr"/>
            <a:r>
              <a:rPr lang="en-US" dirty="0">
                <a:latin typeface="HelveticaNeueLT Com 37 ThCn" panose="020B0406020202030204" pitchFamily="34" charset="0"/>
              </a:rPr>
              <a:t>Evolution of CSS Standards</a:t>
            </a:r>
          </a:p>
        </p:txBody>
      </p:sp>
      <p:sp>
        <p:nvSpPr>
          <p:cNvPr id="10" name="Rectangle 9"/>
          <p:cNvSpPr/>
          <p:nvPr/>
        </p:nvSpPr>
        <p:spPr>
          <a:xfrm>
            <a:off x="571978" y="1631255"/>
            <a:ext cx="3378699" cy="4247317"/>
          </a:xfrm>
          <a:prstGeom prst="rect">
            <a:avLst/>
          </a:prstGeom>
        </p:spPr>
        <p:txBody>
          <a:bodyPr wrap="square">
            <a:spAutoFit/>
          </a:bodyPr>
          <a:lstStyle/>
          <a:p>
            <a:pPr algn="just"/>
            <a:r>
              <a:rPr lang="en-US" b="1" dirty="0">
                <a:latin typeface="HelveticaNeueLT Std Lt Cn" panose="020B0406020202030204" pitchFamily="34" charset="0"/>
              </a:rPr>
              <a:t>CSS 1 -</a:t>
            </a:r>
          </a:p>
          <a:p>
            <a:pPr algn="just"/>
            <a:r>
              <a:rPr lang="en-US" sz="1400" dirty="0">
                <a:latin typeface="HelveticaNeueLT Std Lt Cn" panose="020B0406020202030204" pitchFamily="34" charset="0"/>
              </a:rPr>
              <a:t>The first CSS specification to become an official W3C Recommendation is CSS level 1, published on December 17, 1996. </a:t>
            </a:r>
            <a:r>
              <a:rPr lang="en-US" sz="1400" dirty="0" err="1">
                <a:latin typeface="HelveticaNeueLT Std Lt Cn" panose="020B0406020202030204" pitchFamily="34" charset="0"/>
              </a:rPr>
              <a:t>Håkon</a:t>
            </a:r>
            <a:r>
              <a:rPr lang="en-US" sz="1400" dirty="0">
                <a:latin typeface="HelveticaNeueLT Std Lt Cn" panose="020B0406020202030204" pitchFamily="34" charset="0"/>
              </a:rPr>
              <a:t> </a:t>
            </a:r>
            <a:r>
              <a:rPr lang="en-US" sz="1400" dirty="0" err="1">
                <a:latin typeface="HelveticaNeueLT Std Lt Cn" panose="020B0406020202030204" pitchFamily="34" charset="0"/>
              </a:rPr>
              <a:t>Wium</a:t>
            </a:r>
            <a:r>
              <a:rPr lang="en-US" sz="1400" dirty="0">
                <a:latin typeface="HelveticaNeueLT Std Lt Cn" panose="020B0406020202030204" pitchFamily="34" charset="0"/>
              </a:rPr>
              <a:t> Lie and Bert </a:t>
            </a:r>
            <a:r>
              <a:rPr lang="en-US" sz="1400" dirty="0" err="1">
                <a:latin typeface="HelveticaNeueLT Std Lt Cn" panose="020B0406020202030204" pitchFamily="34" charset="0"/>
              </a:rPr>
              <a:t>Bos</a:t>
            </a:r>
            <a:r>
              <a:rPr lang="en-US" sz="1400" dirty="0">
                <a:latin typeface="HelveticaNeueLT Std Lt Cn" panose="020B0406020202030204" pitchFamily="34" charset="0"/>
              </a:rPr>
              <a:t> are credited as the original developers. Among its capabilities are support for:</a:t>
            </a:r>
          </a:p>
          <a:p>
            <a:pPr algn="just"/>
            <a:endParaRPr lang="en-US" sz="1400" dirty="0">
              <a:latin typeface="HelveticaNeueLT Std Lt Cn" panose="020B0406020202030204" pitchFamily="34" charset="0"/>
            </a:endParaRPr>
          </a:p>
          <a:p>
            <a:pPr marL="285750" indent="-285750" algn="just">
              <a:buFontTx/>
              <a:buChar char="-"/>
            </a:pPr>
            <a:r>
              <a:rPr lang="en-US" sz="1400" dirty="0">
                <a:latin typeface="HelveticaNeueLT Std Lt Cn" panose="020B0406020202030204" pitchFamily="34" charset="0"/>
              </a:rPr>
              <a:t>Font properties such as typeface and emphasis</a:t>
            </a:r>
          </a:p>
          <a:p>
            <a:pPr marL="285750" indent="-285750" algn="just">
              <a:buFontTx/>
              <a:buChar char="-"/>
            </a:pPr>
            <a:r>
              <a:rPr lang="en-US" sz="1400" dirty="0">
                <a:latin typeface="HelveticaNeueLT Std Lt Cn" panose="020B0406020202030204" pitchFamily="34" charset="0"/>
              </a:rPr>
              <a:t>Color of text, backgrounds, and other elements</a:t>
            </a:r>
          </a:p>
          <a:p>
            <a:pPr marL="285750" indent="-285750" algn="just">
              <a:buFontTx/>
              <a:buChar char="-"/>
            </a:pPr>
            <a:r>
              <a:rPr lang="en-US" sz="1400" dirty="0">
                <a:latin typeface="HelveticaNeueLT Std Lt Cn" panose="020B0406020202030204" pitchFamily="34" charset="0"/>
              </a:rPr>
              <a:t>Text attributes such as spacing between words, letters, and lines of text</a:t>
            </a:r>
          </a:p>
          <a:p>
            <a:pPr marL="285750" indent="-285750" algn="just">
              <a:buFontTx/>
              <a:buChar char="-"/>
            </a:pPr>
            <a:r>
              <a:rPr lang="en-US" sz="1400" dirty="0">
                <a:latin typeface="HelveticaNeueLT Std Lt Cn" panose="020B0406020202030204" pitchFamily="34" charset="0"/>
              </a:rPr>
              <a:t>Alignment of text, images, tables and other elements</a:t>
            </a:r>
          </a:p>
          <a:p>
            <a:pPr marL="285750" indent="-285750" algn="just">
              <a:buFontTx/>
              <a:buChar char="-"/>
            </a:pPr>
            <a:r>
              <a:rPr lang="en-US" sz="1400" dirty="0">
                <a:latin typeface="HelveticaNeueLT Std Lt Cn" panose="020B0406020202030204" pitchFamily="34" charset="0"/>
              </a:rPr>
              <a:t>Margin, border, padding, and positioning for most elements</a:t>
            </a:r>
          </a:p>
          <a:p>
            <a:pPr marL="285750" indent="-285750" algn="just">
              <a:buFontTx/>
              <a:buChar char="-"/>
            </a:pPr>
            <a:r>
              <a:rPr lang="en-US" sz="1400" dirty="0">
                <a:latin typeface="HelveticaNeueLT Std Lt Cn" panose="020B0406020202030204" pitchFamily="34" charset="0"/>
              </a:rPr>
              <a:t>Unique identification and generic classification of groups of attributes</a:t>
            </a:r>
          </a:p>
        </p:txBody>
      </p:sp>
      <p:sp>
        <p:nvSpPr>
          <p:cNvPr id="12" name="Rectangle 11"/>
          <p:cNvSpPr/>
          <p:nvPr/>
        </p:nvSpPr>
        <p:spPr>
          <a:xfrm>
            <a:off x="4306042" y="1631255"/>
            <a:ext cx="3315282" cy="2308324"/>
          </a:xfrm>
          <a:prstGeom prst="rect">
            <a:avLst/>
          </a:prstGeom>
        </p:spPr>
        <p:txBody>
          <a:bodyPr wrap="square">
            <a:spAutoFit/>
          </a:bodyPr>
          <a:lstStyle/>
          <a:p>
            <a:r>
              <a:rPr lang="en-US" b="1" dirty="0">
                <a:latin typeface="HelveticaNeueLT Std Lt Cn" panose="020B0406020202030204" pitchFamily="34" charset="0"/>
              </a:rPr>
              <a:t>CSS 2 -</a:t>
            </a:r>
          </a:p>
          <a:p>
            <a:pPr algn="just"/>
            <a:r>
              <a:rPr lang="en-US" sz="1400" dirty="0">
                <a:latin typeface="HelveticaNeueLT Std Lt Cn" panose="020B0406020202030204" pitchFamily="34" charset="0"/>
              </a:rPr>
              <a:t>CSS level 2 specification was developed by the W3C and published as a recommendation in May 1998. A superset of CSS 1, CSS 2 includes a number of new capabilities like absolute, relative, and fixed positioning of elements and z-index, the concept of media types, support for aural style sheets (which were later replaced by the CSS 3 speech modules) and bidirectional text, and new font properties such as shadows.</a:t>
            </a:r>
          </a:p>
        </p:txBody>
      </p:sp>
      <p:sp>
        <p:nvSpPr>
          <p:cNvPr id="15" name="Rectangle 14"/>
          <p:cNvSpPr/>
          <p:nvPr/>
        </p:nvSpPr>
        <p:spPr>
          <a:xfrm>
            <a:off x="8012459" y="1631255"/>
            <a:ext cx="3370648" cy="4678204"/>
          </a:xfrm>
          <a:prstGeom prst="rect">
            <a:avLst/>
          </a:prstGeom>
        </p:spPr>
        <p:txBody>
          <a:bodyPr wrap="square">
            <a:spAutoFit/>
          </a:bodyPr>
          <a:lstStyle/>
          <a:p>
            <a:pPr algn="just"/>
            <a:r>
              <a:rPr lang="en-US" b="1" dirty="0">
                <a:latin typeface="HelveticaNeueLT Std Lt Cn" panose="020B0406020202030204" pitchFamily="34" charset="0"/>
              </a:rPr>
              <a:t>CSS 3 - </a:t>
            </a:r>
          </a:p>
          <a:p>
            <a:pPr algn="just"/>
            <a:r>
              <a:rPr lang="en-US" sz="1400" dirty="0">
                <a:latin typeface="HelveticaNeueLT Std Lt Cn" panose="020B0406020202030204" pitchFamily="34" charset="0"/>
              </a:rPr>
              <a:t>Unlike CSS 2, which is a large single specification defining various features, CSS 3 is divided into several separate documents called "modules". Each module adds new capabilities or extends features defined in CSS 2, preserving backward compatibility. Work on CSS level 3 started around the time of publication of the original CSS 2 recommendation. The earliest CSS 3 drafts were published in June 1999.</a:t>
            </a:r>
          </a:p>
          <a:p>
            <a:pPr algn="just"/>
            <a:endParaRPr lang="en-US" sz="1400" dirty="0">
              <a:latin typeface="HelveticaNeueLT Std Lt Cn" panose="020B0406020202030204" pitchFamily="34" charset="0"/>
            </a:endParaRPr>
          </a:p>
          <a:p>
            <a:pPr algn="just"/>
            <a:r>
              <a:rPr lang="en-US" sz="1400" dirty="0">
                <a:latin typeface="HelveticaNeueLT Std Lt Cn" panose="020B0406020202030204" pitchFamily="34" charset="0"/>
              </a:rPr>
              <a:t>Due to the modularization, different modules have different stability and statuses.  As of June 2012, there are over fifty CSS modules published from the CSS Working Group., and four of these have been published as formal recommendations:</a:t>
            </a:r>
          </a:p>
          <a:p>
            <a:pPr algn="just"/>
            <a:endParaRPr lang="en-US" sz="1400" dirty="0">
              <a:latin typeface="HelveticaNeueLT Std Lt Cn" panose="020B0406020202030204" pitchFamily="34" charset="0"/>
            </a:endParaRPr>
          </a:p>
          <a:p>
            <a:pPr algn="just"/>
            <a:r>
              <a:rPr lang="en-US" sz="1400" b="1" dirty="0">
                <a:latin typeface="HelveticaNeueLT Std Lt Cn" panose="020B0406020202030204" pitchFamily="34" charset="0"/>
              </a:rPr>
              <a:t>2012-06-19: Media Queries</a:t>
            </a:r>
          </a:p>
          <a:p>
            <a:pPr algn="just"/>
            <a:r>
              <a:rPr lang="en-US" sz="1400" dirty="0">
                <a:latin typeface="HelveticaNeueLT Std Lt Cn" panose="020B0406020202030204" pitchFamily="34" charset="0"/>
              </a:rPr>
              <a:t>2011-09-29: Namespaces</a:t>
            </a:r>
          </a:p>
          <a:p>
            <a:pPr algn="just"/>
            <a:r>
              <a:rPr lang="en-US" sz="1400" dirty="0">
                <a:latin typeface="HelveticaNeueLT Std Lt Cn" panose="020B0406020202030204" pitchFamily="34" charset="0"/>
              </a:rPr>
              <a:t>2011-09-29: Selectors Level 3</a:t>
            </a:r>
          </a:p>
          <a:p>
            <a:pPr algn="just"/>
            <a:r>
              <a:rPr lang="en-US" sz="1400" dirty="0">
                <a:latin typeface="HelveticaNeueLT Std Lt Cn" panose="020B0406020202030204" pitchFamily="34" charset="0"/>
              </a:rPr>
              <a:t>2011-06-07: Color</a:t>
            </a:r>
          </a:p>
        </p:txBody>
      </p:sp>
    </p:spTree>
    <p:extLst>
      <p:ext uri="{BB962C8B-B14F-4D97-AF65-F5344CB8AC3E}">
        <p14:creationId xmlns:p14="http://schemas.microsoft.com/office/powerpoint/2010/main" val="309046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08621" y="200280"/>
            <a:ext cx="2881015" cy="3241643"/>
          </a:xfrm>
          <a:prstGeom prst="rect">
            <a:avLst/>
          </a:prstGeom>
        </p:spPr>
      </p:pic>
      <p:pic>
        <p:nvPicPr>
          <p:cNvPr id="8" name="Picture 7"/>
          <p:cNvPicPr>
            <a:picLocks noChangeAspect="1"/>
          </p:cNvPicPr>
          <p:nvPr/>
        </p:nvPicPr>
        <p:blipFill>
          <a:blip r:embed="rId4"/>
          <a:stretch>
            <a:fillRect/>
          </a:stretch>
        </p:blipFill>
        <p:spPr>
          <a:xfrm>
            <a:off x="4023243" y="200280"/>
            <a:ext cx="3484239" cy="3241643"/>
          </a:xfrm>
          <a:prstGeom prst="rect">
            <a:avLst/>
          </a:prstGeom>
        </p:spPr>
      </p:pic>
      <p:pic>
        <p:nvPicPr>
          <p:cNvPr id="9" name="Picture 8"/>
          <p:cNvPicPr>
            <a:picLocks noChangeAspect="1"/>
          </p:cNvPicPr>
          <p:nvPr/>
        </p:nvPicPr>
        <p:blipFill>
          <a:blip r:embed="rId5"/>
          <a:stretch>
            <a:fillRect/>
          </a:stretch>
        </p:blipFill>
        <p:spPr>
          <a:xfrm>
            <a:off x="7952774" y="327253"/>
            <a:ext cx="3851173" cy="2987696"/>
          </a:xfrm>
          <a:prstGeom prst="rect">
            <a:avLst/>
          </a:prstGeom>
        </p:spPr>
      </p:pic>
      <p:pic>
        <p:nvPicPr>
          <p:cNvPr id="10" name="Picture 9"/>
          <p:cNvPicPr>
            <a:picLocks noChangeAspect="1"/>
          </p:cNvPicPr>
          <p:nvPr/>
        </p:nvPicPr>
        <p:blipFill>
          <a:blip r:embed="rId6"/>
          <a:stretch>
            <a:fillRect/>
          </a:stretch>
        </p:blipFill>
        <p:spPr>
          <a:xfrm>
            <a:off x="408621" y="3618325"/>
            <a:ext cx="3181947" cy="2977496"/>
          </a:xfrm>
          <a:prstGeom prst="rect">
            <a:avLst/>
          </a:prstGeom>
        </p:spPr>
      </p:pic>
      <p:pic>
        <p:nvPicPr>
          <p:cNvPr id="11" name="Picture 10"/>
          <p:cNvPicPr>
            <a:picLocks noChangeAspect="1"/>
          </p:cNvPicPr>
          <p:nvPr/>
        </p:nvPicPr>
        <p:blipFill>
          <a:blip r:embed="rId7"/>
          <a:stretch>
            <a:fillRect/>
          </a:stretch>
        </p:blipFill>
        <p:spPr>
          <a:xfrm>
            <a:off x="4172685" y="3671170"/>
            <a:ext cx="3185353" cy="2924651"/>
          </a:xfrm>
          <a:prstGeom prst="rect">
            <a:avLst/>
          </a:prstGeom>
        </p:spPr>
      </p:pic>
      <p:pic>
        <p:nvPicPr>
          <p:cNvPr id="12" name="Picture 11"/>
          <p:cNvPicPr>
            <a:picLocks noChangeAspect="1"/>
          </p:cNvPicPr>
          <p:nvPr/>
        </p:nvPicPr>
        <p:blipFill>
          <a:blip r:embed="rId8"/>
          <a:stretch>
            <a:fillRect/>
          </a:stretch>
        </p:blipFill>
        <p:spPr>
          <a:xfrm>
            <a:off x="7769877" y="4043612"/>
            <a:ext cx="4034070" cy="2179768"/>
          </a:xfrm>
          <a:prstGeom prst="rect">
            <a:avLst/>
          </a:prstGeom>
        </p:spPr>
      </p:pic>
    </p:spTree>
    <p:extLst>
      <p:ext uri="{BB962C8B-B14F-4D97-AF65-F5344CB8AC3E}">
        <p14:creationId xmlns:p14="http://schemas.microsoft.com/office/powerpoint/2010/main" val="214256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20462"/>
            <a:ext cx="12192000" cy="181707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15461" y="3044279"/>
            <a:ext cx="10961077" cy="769441"/>
          </a:xfrm>
          <a:prstGeom prst="rect">
            <a:avLst/>
          </a:prstGeom>
          <a:noFill/>
        </p:spPr>
        <p:txBody>
          <a:bodyPr wrap="square" rtlCol="0">
            <a:spAutoFit/>
          </a:bodyPr>
          <a:lstStyle/>
          <a:p>
            <a:pPr algn="ctr"/>
            <a:r>
              <a:rPr lang="en-US" sz="4400" dirty="0">
                <a:latin typeface="HelveticaNeueLT Com 37 ThCn" panose="020B0406020202030204" pitchFamily="34" charset="0"/>
              </a:rPr>
              <a:t>Something New!</a:t>
            </a:r>
          </a:p>
        </p:txBody>
      </p:sp>
      <p:sp>
        <p:nvSpPr>
          <p:cNvPr id="4" name="TextBox 3"/>
          <p:cNvSpPr txBox="1"/>
          <p:nvPr/>
        </p:nvSpPr>
        <p:spPr>
          <a:xfrm>
            <a:off x="615461" y="300949"/>
            <a:ext cx="10961077" cy="769441"/>
          </a:xfrm>
          <a:prstGeom prst="rect">
            <a:avLst/>
          </a:prstGeom>
          <a:noFill/>
        </p:spPr>
        <p:txBody>
          <a:bodyPr wrap="square" rtlCol="0">
            <a:spAutoFit/>
          </a:bodyPr>
          <a:lstStyle/>
          <a:p>
            <a:pPr algn="ctr"/>
            <a:r>
              <a:rPr lang="en-US" sz="4400" dirty="0">
                <a:latin typeface="HelveticaNeueLT Std Lt Cn" panose="020B0406020202030204" pitchFamily="34" charset="0"/>
              </a:rPr>
              <a:t>June, 2007</a:t>
            </a:r>
          </a:p>
        </p:txBody>
      </p:sp>
    </p:spTree>
    <p:extLst>
      <p:ext uri="{BB962C8B-B14F-4D97-AF65-F5344CB8AC3E}">
        <p14:creationId xmlns:p14="http://schemas.microsoft.com/office/powerpoint/2010/main" val="245915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965277" y="1624084"/>
            <a:ext cx="3357349" cy="1015663"/>
          </a:xfrm>
          <a:prstGeom prst="rect">
            <a:avLst/>
          </a:prstGeom>
          <a:noFill/>
        </p:spPr>
        <p:txBody>
          <a:bodyPr wrap="square" rtlCol="0">
            <a:spAutoFit/>
          </a:bodyPr>
          <a:lstStyle/>
          <a:p>
            <a:r>
              <a:rPr lang="en-US" sz="6000" dirty="0">
                <a:solidFill>
                  <a:schemeClr val="bg1"/>
                </a:solidFill>
                <a:latin typeface="HelveticaNeueLT Std Lt Cn" panose="020B0406020202030204" pitchFamily="34" charset="0"/>
              </a:rPr>
              <a:t>The iPhone</a:t>
            </a:r>
          </a:p>
        </p:txBody>
      </p:sp>
    </p:spTree>
    <p:extLst>
      <p:ext uri="{BB962C8B-B14F-4D97-AF65-F5344CB8AC3E}">
        <p14:creationId xmlns:p14="http://schemas.microsoft.com/office/powerpoint/2010/main" val="3159056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7754" y="1608333"/>
            <a:ext cx="2282182" cy="4534493"/>
          </a:xfrm>
          <a:prstGeom prst="rect">
            <a:avLst/>
          </a:prstGeom>
        </p:spPr>
      </p:pic>
      <p:sp>
        <p:nvSpPr>
          <p:cNvPr id="4" name="TextBox 3"/>
          <p:cNvSpPr txBox="1"/>
          <p:nvPr/>
        </p:nvSpPr>
        <p:spPr>
          <a:xfrm>
            <a:off x="2374029" y="2155411"/>
            <a:ext cx="2913105" cy="461665"/>
          </a:xfrm>
          <a:prstGeom prst="rect">
            <a:avLst/>
          </a:prstGeom>
          <a:noFill/>
        </p:spPr>
        <p:txBody>
          <a:bodyPr wrap="none" rtlCol="0">
            <a:spAutoFit/>
          </a:bodyPr>
          <a:lstStyle/>
          <a:p>
            <a:r>
              <a:rPr lang="en-US" sz="2400" dirty="0">
                <a:latin typeface="HelveticaNeueLT Com 37 ThCn" panose="020B0406020202030204" pitchFamily="34" charset="0"/>
              </a:rPr>
              <a:t>Full Featured Web Browser</a:t>
            </a:r>
          </a:p>
        </p:txBody>
      </p:sp>
      <p:sp>
        <p:nvSpPr>
          <p:cNvPr id="5" name="TextBox 4"/>
          <p:cNvSpPr txBox="1"/>
          <p:nvPr/>
        </p:nvSpPr>
        <p:spPr>
          <a:xfrm>
            <a:off x="2374029" y="3020645"/>
            <a:ext cx="3369833" cy="461665"/>
          </a:xfrm>
          <a:prstGeom prst="rect">
            <a:avLst/>
          </a:prstGeom>
          <a:noFill/>
        </p:spPr>
        <p:txBody>
          <a:bodyPr wrap="none" rtlCol="0">
            <a:spAutoFit/>
          </a:bodyPr>
          <a:lstStyle/>
          <a:p>
            <a:r>
              <a:rPr lang="en-US" sz="2400" dirty="0">
                <a:latin typeface="HelveticaNeueLT Com 37 ThCn" panose="020B0406020202030204" pitchFamily="34" charset="0"/>
              </a:rPr>
              <a:t>Slower data connection speeds</a:t>
            </a:r>
          </a:p>
        </p:txBody>
      </p:sp>
      <p:sp>
        <p:nvSpPr>
          <p:cNvPr id="6" name="TextBox 5"/>
          <p:cNvSpPr txBox="1"/>
          <p:nvPr/>
        </p:nvSpPr>
        <p:spPr>
          <a:xfrm>
            <a:off x="2374029" y="3945154"/>
            <a:ext cx="2791149" cy="461665"/>
          </a:xfrm>
          <a:prstGeom prst="rect">
            <a:avLst/>
          </a:prstGeom>
          <a:noFill/>
        </p:spPr>
        <p:txBody>
          <a:bodyPr wrap="none" rtlCol="0">
            <a:spAutoFit/>
          </a:bodyPr>
          <a:lstStyle/>
          <a:p>
            <a:r>
              <a:rPr lang="en-US" sz="2400" dirty="0">
                <a:latin typeface="HelveticaNeueLT Com 37 ThCn" panose="020B0406020202030204" pitchFamily="34" charset="0"/>
              </a:rPr>
              <a:t>Limited screen real estate</a:t>
            </a:r>
          </a:p>
        </p:txBody>
      </p:sp>
      <p:sp>
        <p:nvSpPr>
          <p:cNvPr id="7" name="TextBox 6"/>
          <p:cNvSpPr txBox="1"/>
          <p:nvPr/>
        </p:nvSpPr>
        <p:spPr>
          <a:xfrm>
            <a:off x="2374029" y="4890074"/>
            <a:ext cx="3600666" cy="461665"/>
          </a:xfrm>
          <a:prstGeom prst="rect">
            <a:avLst/>
          </a:prstGeom>
          <a:noFill/>
        </p:spPr>
        <p:txBody>
          <a:bodyPr wrap="none" rtlCol="0">
            <a:spAutoFit/>
          </a:bodyPr>
          <a:lstStyle/>
          <a:p>
            <a:r>
              <a:rPr lang="en-US" sz="2400" dirty="0">
                <a:latin typeface="HelveticaNeueLT Com 37 ThCn" panose="020B0406020202030204" pitchFamily="34" charset="0"/>
              </a:rPr>
              <a:t>Different user interactions  (touch)</a:t>
            </a:r>
          </a:p>
        </p:txBody>
      </p:sp>
      <p:sp>
        <p:nvSpPr>
          <p:cNvPr id="8" name="TextBox 7"/>
          <p:cNvSpPr txBox="1"/>
          <p:nvPr/>
        </p:nvSpPr>
        <p:spPr>
          <a:xfrm>
            <a:off x="621322" y="312673"/>
            <a:ext cx="10961077" cy="769441"/>
          </a:xfrm>
          <a:prstGeom prst="rect">
            <a:avLst/>
          </a:prstGeom>
          <a:noFill/>
        </p:spPr>
        <p:txBody>
          <a:bodyPr wrap="square" rtlCol="0">
            <a:spAutoFit/>
          </a:bodyPr>
          <a:lstStyle/>
          <a:p>
            <a:pPr algn="ctr"/>
            <a:r>
              <a:rPr lang="en-US" sz="4400" dirty="0">
                <a:latin typeface="HelveticaNeueLT Com 37 ThCn" panose="020B0406020202030204" pitchFamily="34" charset="0"/>
              </a:rPr>
              <a:t>Something New</a:t>
            </a:r>
          </a:p>
        </p:txBody>
      </p:sp>
      <p:sp>
        <p:nvSpPr>
          <p:cNvPr id="9" name="Rectangle 8"/>
          <p:cNvSpPr/>
          <p:nvPr/>
        </p:nvSpPr>
        <p:spPr>
          <a:xfrm>
            <a:off x="4453940" y="932569"/>
            <a:ext cx="3295839" cy="769441"/>
          </a:xfrm>
          <a:prstGeom prst="rect">
            <a:avLst/>
          </a:prstGeom>
        </p:spPr>
        <p:txBody>
          <a:bodyPr wrap="none">
            <a:spAutoFit/>
          </a:bodyPr>
          <a:lstStyle/>
          <a:p>
            <a:pPr algn="ctr"/>
            <a:r>
              <a:rPr lang="en-US" sz="4400" dirty="0">
                <a:latin typeface="HelveticaNeueLT Com 37 ThCn" panose="020B0406020202030204" pitchFamily="34" charset="0"/>
              </a:rPr>
              <a:t>(To Worry About)</a:t>
            </a:r>
          </a:p>
        </p:txBody>
      </p:sp>
      <p:sp>
        <p:nvSpPr>
          <p:cNvPr id="10" name="Rectangle 9"/>
          <p:cNvSpPr/>
          <p:nvPr/>
        </p:nvSpPr>
        <p:spPr>
          <a:xfrm>
            <a:off x="8479692" y="2430585"/>
            <a:ext cx="1930400" cy="29211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342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4348227"/>
            <a:ext cx="12192000" cy="25097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0100" y="5214926"/>
            <a:ext cx="564363" cy="69569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130" y="5167283"/>
            <a:ext cx="641660" cy="790977"/>
          </a:xfrm>
          <a:prstGeom prst="rect">
            <a:avLst/>
          </a:prstGeom>
        </p:spPr>
      </p:pic>
      <p:sp>
        <p:nvSpPr>
          <p:cNvPr id="6" name="TextBox 5"/>
          <p:cNvSpPr txBox="1"/>
          <p:nvPr/>
        </p:nvSpPr>
        <p:spPr>
          <a:xfrm>
            <a:off x="4635647" y="4902590"/>
            <a:ext cx="506478" cy="1320363"/>
          </a:xfrm>
          <a:prstGeom prst="rect">
            <a:avLst/>
          </a:prstGeom>
          <a:noFill/>
        </p:spPr>
        <p:txBody>
          <a:bodyPr wrap="square" rtlCol="0">
            <a:spAutoFit/>
          </a:bodyPr>
          <a:lstStyle/>
          <a:p>
            <a:r>
              <a:rPr lang="en-US" sz="7200" b="1" dirty="0">
                <a:latin typeface="HelveticaNeueLT Std Lt Cn" panose="020B0406020202030204" pitchFamily="34" charset="0"/>
              </a:rPr>
              <a:t>+</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4938" y="4736118"/>
            <a:ext cx="1137312" cy="1382422"/>
          </a:xfrm>
          <a:prstGeom prst="rect">
            <a:avLst/>
          </a:prstGeom>
        </p:spPr>
      </p:pic>
      <p:sp>
        <p:nvSpPr>
          <p:cNvPr id="8" name="Right Arrow 7"/>
          <p:cNvSpPr/>
          <p:nvPr/>
        </p:nvSpPr>
        <p:spPr>
          <a:xfrm>
            <a:off x="6536243" y="5449566"/>
            <a:ext cx="687480" cy="53701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3300" y="6141543"/>
            <a:ext cx="2520588" cy="369332"/>
          </a:xfrm>
          <a:prstGeom prst="rect">
            <a:avLst/>
          </a:prstGeom>
          <a:noFill/>
        </p:spPr>
        <p:txBody>
          <a:bodyPr wrap="square" rtlCol="0">
            <a:spAutoFit/>
          </a:bodyPr>
          <a:lstStyle/>
          <a:p>
            <a:r>
              <a:rPr lang="en-US" dirty="0">
                <a:latin typeface="HelveticaNeueLT Std Lt Cn" panose="020B0406020202030204" pitchFamily="34" charset="0"/>
              </a:rPr>
              <a:t>Create Mobile Content</a:t>
            </a:r>
          </a:p>
        </p:txBody>
      </p:sp>
      <p:sp>
        <p:nvSpPr>
          <p:cNvPr id="10" name="TextBox 9"/>
          <p:cNvSpPr txBox="1"/>
          <p:nvPr/>
        </p:nvSpPr>
        <p:spPr>
          <a:xfrm>
            <a:off x="3326433" y="6141543"/>
            <a:ext cx="3525824" cy="369332"/>
          </a:xfrm>
          <a:prstGeom prst="rect">
            <a:avLst/>
          </a:prstGeom>
          <a:noFill/>
        </p:spPr>
        <p:txBody>
          <a:bodyPr wrap="square" rtlCol="0">
            <a:spAutoFit/>
          </a:bodyPr>
          <a:lstStyle/>
          <a:p>
            <a:r>
              <a:rPr lang="en-US" dirty="0">
                <a:latin typeface="HelveticaNeueLT Std Lt Cn" panose="020B0406020202030204" pitchFamily="34" charset="0"/>
              </a:rPr>
              <a:t>Write Separate HTML / CSS</a:t>
            </a:r>
          </a:p>
        </p:txBody>
      </p:sp>
      <p:sp>
        <p:nvSpPr>
          <p:cNvPr id="11" name="TextBox 10"/>
          <p:cNvSpPr txBox="1"/>
          <p:nvPr/>
        </p:nvSpPr>
        <p:spPr>
          <a:xfrm>
            <a:off x="7392259" y="6231770"/>
            <a:ext cx="4344687" cy="369332"/>
          </a:xfrm>
          <a:prstGeom prst="rect">
            <a:avLst/>
          </a:prstGeom>
          <a:noFill/>
        </p:spPr>
        <p:txBody>
          <a:bodyPr wrap="square" rtlCol="0">
            <a:spAutoFit/>
          </a:bodyPr>
          <a:lstStyle/>
          <a:p>
            <a:r>
              <a:rPr lang="en-US" dirty="0">
                <a:latin typeface="HelveticaNeueLT Std Lt Cn" panose="020B0406020202030204" pitchFamily="34" charset="0"/>
              </a:rPr>
              <a:t>Mobile Content, Mobile URLs</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5404" y="1962136"/>
            <a:ext cx="2906015" cy="15442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0590" y="4858735"/>
            <a:ext cx="1514013" cy="1363241"/>
          </a:xfrm>
          <a:prstGeom prst="rect">
            <a:avLst/>
          </a:prstGeom>
        </p:spPr>
      </p:pic>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753" y="2691796"/>
            <a:ext cx="513057" cy="63244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3297" y="2648484"/>
            <a:ext cx="583327" cy="719070"/>
          </a:xfrm>
          <a:prstGeom prst="rect">
            <a:avLst/>
          </a:prstGeom>
        </p:spPr>
      </p:pic>
      <p:sp>
        <p:nvSpPr>
          <p:cNvPr id="16" name="TextBox 15"/>
          <p:cNvSpPr txBox="1"/>
          <p:nvPr/>
        </p:nvSpPr>
        <p:spPr>
          <a:xfrm>
            <a:off x="4635647" y="2407854"/>
            <a:ext cx="506478" cy="1200330"/>
          </a:xfrm>
          <a:prstGeom prst="rect">
            <a:avLst/>
          </a:prstGeom>
          <a:noFill/>
        </p:spPr>
        <p:txBody>
          <a:bodyPr wrap="square" rtlCol="0">
            <a:spAutoFit/>
          </a:bodyPr>
          <a:lstStyle/>
          <a:p>
            <a:r>
              <a:rPr lang="en-US" sz="7200" b="1" dirty="0">
                <a:latin typeface="HelveticaNeueLT Std Lt Cn" panose="020B0406020202030204" pitchFamily="34" charset="0"/>
              </a:rPr>
              <a:t>+</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634" y="2462572"/>
            <a:ext cx="1033920" cy="1256747"/>
          </a:xfrm>
          <a:prstGeom prst="rect">
            <a:avLst/>
          </a:prstGeom>
        </p:spPr>
      </p:pic>
      <p:sp>
        <p:nvSpPr>
          <p:cNvPr id="18" name="Right Arrow 17"/>
          <p:cNvSpPr/>
          <p:nvPr/>
        </p:nvSpPr>
        <p:spPr>
          <a:xfrm>
            <a:off x="6536243" y="2919224"/>
            <a:ext cx="687480" cy="48819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43300" y="3605258"/>
            <a:ext cx="2520588" cy="369333"/>
          </a:xfrm>
          <a:prstGeom prst="rect">
            <a:avLst/>
          </a:prstGeom>
          <a:noFill/>
        </p:spPr>
        <p:txBody>
          <a:bodyPr wrap="square" rtlCol="0">
            <a:spAutoFit/>
          </a:bodyPr>
          <a:lstStyle/>
          <a:p>
            <a:r>
              <a:rPr lang="en-US" dirty="0">
                <a:latin typeface="HelveticaNeueLT Std Lt Cn" panose="020B0406020202030204" pitchFamily="34" charset="0"/>
              </a:rPr>
              <a:t>Create Desktop Content</a:t>
            </a:r>
          </a:p>
        </p:txBody>
      </p:sp>
      <p:sp>
        <p:nvSpPr>
          <p:cNvPr id="20" name="TextBox 19"/>
          <p:cNvSpPr txBox="1"/>
          <p:nvPr/>
        </p:nvSpPr>
        <p:spPr>
          <a:xfrm>
            <a:off x="3326433" y="3605258"/>
            <a:ext cx="3525824" cy="369333"/>
          </a:xfrm>
          <a:prstGeom prst="rect">
            <a:avLst/>
          </a:prstGeom>
          <a:noFill/>
        </p:spPr>
        <p:txBody>
          <a:bodyPr wrap="square" rtlCol="0">
            <a:spAutoFit/>
          </a:bodyPr>
          <a:lstStyle/>
          <a:p>
            <a:r>
              <a:rPr lang="en-US" dirty="0">
                <a:latin typeface="HelveticaNeueLT Std Lt Cn" panose="020B0406020202030204" pitchFamily="34" charset="0"/>
              </a:rPr>
              <a:t>Write Separate HTML / CSS</a:t>
            </a:r>
          </a:p>
        </p:txBody>
      </p:sp>
      <p:sp>
        <p:nvSpPr>
          <p:cNvPr id="21" name="TextBox 20"/>
          <p:cNvSpPr txBox="1"/>
          <p:nvPr/>
        </p:nvSpPr>
        <p:spPr>
          <a:xfrm>
            <a:off x="7357218" y="3605258"/>
            <a:ext cx="4344687" cy="369333"/>
          </a:xfrm>
          <a:prstGeom prst="rect">
            <a:avLst/>
          </a:prstGeom>
          <a:noFill/>
        </p:spPr>
        <p:txBody>
          <a:bodyPr wrap="square" rtlCol="0">
            <a:spAutoFit/>
          </a:bodyPr>
          <a:lstStyle/>
          <a:p>
            <a:r>
              <a:rPr lang="en-US" dirty="0">
                <a:latin typeface="HelveticaNeueLT Std Lt Cn" panose="020B0406020202030204" pitchFamily="34" charset="0"/>
              </a:rPr>
              <a:t>Desktop Content, Desktop URLs</a:t>
            </a:r>
          </a:p>
        </p:txBody>
      </p:sp>
      <p:sp>
        <p:nvSpPr>
          <p:cNvPr id="22" name="TextBox 21"/>
          <p:cNvSpPr txBox="1"/>
          <p:nvPr/>
        </p:nvSpPr>
        <p:spPr>
          <a:xfrm>
            <a:off x="643300" y="298383"/>
            <a:ext cx="10927376" cy="769441"/>
          </a:xfrm>
          <a:prstGeom prst="rect">
            <a:avLst/>
          </a:prstGeom>
          <a:noFill/>
        </p:spPr>
        <p:txBody>
          <a:bodyPr wrap="square" rtlCol="0">
            <a:spAutoFit/>
          </a:bodyPr>
          <a:lstStyle/>
          <a:p>
            <a:pPr algn="ctr"/>
            <a:r>
              <a:rPr lang="en-US" sz="4400" dirty="0">
                <a:latin typeface="HelveticaNeueLT Com 37 ThCn" panose="020B0406020202030204" pitchFamily="34" charset="0"/>
              </a:rPr>
              <a:t>Solution 1: Dedicated Mobile Websites</a:t>
            </a:r>
          </a:p>
        </p:txBody>
      </p:sp>
      <p:sp>
        <p:nvSpPr>
          <p:cNvPr id="24" name="TextBox 23"/>
          <p:cNvSpPr txBox="1"/>
          <p:nvPr/>
        </p:nvSpPr>
        <p:spPr>
          <a:xfrm>
            <a:off x="3833015" y="1517411"/>
            <a:ext cx="3559244" cy="400110"/>
          </a:xfrm>
          <a:prstGeom prst="rect">
            <a:avLst/>
          </a:prstGeom>
          <a:noFill/>
        </p:spPr>
        <p:txBody>
          <a:bodyPr wrap="none" rtlCol="0">
            <a:spAutoFit/>
          </a:bodyPr>
          <a:lstStyle/>
          <a:p>
            <a:r>
              <a:rPr lang="en-US" sz="2000" b="1" dirty="0">
                <a:latin typeface="HelveticaNeueLT Std Lt Cn" panose="020B0406020202030204" pitchFamily="34" charset="0"/>
              </a:rPr>
              <a:t>Desktop Site:   www.example.com </a:t>
            </a:r>
          </a:p>
        </p:txBody>
      </p:sp>
      <p:sp>
        <p:nvSpPr>
          <p:cNvPr id="25" name="TextBox 24"/>
          <p:cNvSpPr txBox="1"/>
          <p:nvPr/>
        </p:nvSpPr>
        <p:spPr>
          <a:xfrm>
            <a:off x="4087800" y="4441180"/>
            <a:ext cx="3135923" cy="400110"/>
          </a:xfrm>
          <a:prstGeom prst="rect">
            <a:avLst/>
          </a:prstGeom>
          <a:noFill/>
        </p:spPr>
        <p:txBody>
          <a:bodyPr wrap="none" rtlCol="0">
            <a:spAutoFit/>
          </a:bodyPr>
          <a:lstStyle/>
          <a:p>
            <a:r>
              <a:rPr lang="en-US" sz="2000" b="1" dirty="0">
                <a:latin typeface="HelveticaNeueLT Std Lt Cn" panose="020B0406020202030204" pitchFamily="34" charset="0"/>
              </a:rPr>
              <a:t>Mobile Site:   m.example.com </a:t>
            </a:r>
          </a:p>
        </p:txBody>
      </p:sp>
    </p:spTree>
    <p:extLst>
      <p:ext uri="{BB962C8B-B14F-4D97-AF65-F5344CB8AC3E}">
        <p14:creationId xmlns:p14="http://schemas.microsoft.com/office/powerpoint/2010/main" val="285018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6" grpId="0"/>
      <p:bldP spid="8" grpId="0" animBg="1"/>
      <p:bldP spid="9" grpId="0"/>
      <p:bldP spid="10" grpId="0"/>
      <p:bldP spid="11" grpId="0"/>
      <p:bldP spid="16" grpId="0"/>
      <p:bldP spid="18" grpId="0" animBg="1"/>
      <p:bldP spid="19" grpId="0"/>
      <p:bldP spid="20" grpId="0"/>
      <p:bldP spid="21" grpId="0"/>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8126" y="5746982"/>
            <a:ext cx="1563311" cy="7579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169" y="5743780"/>
            <a:ext cx="1563311" cy="757969"/>
          </a:xfrm>
          <a:prstGeom prst="rect">
            <a:avLst/>
          </a:prstGeom>
        </p:spPr>
      </p:pic>
      <p:pic>
        <p:nvPicPr>
          <p:cNvPr id="7" name="Pictur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183248" y="5522177"/>
            <a:ext cx="1201173" cy="1201173"/>
          </a:xfrm>
          <a:prstGeom prst="rect">
            <a:avLst/>
          </a:prstGeom>
        </p:spPr>
      </p:pic>
      <p:pic>
        <p:nvPicPr>
          <p:cNvPr id="8" name="Picture 7"/>
          <p:cNvPicPr>
            <a:picLocks noChangeAspect="1"/>
          </p:cNvPicPr>
          <p:nvPr/>
        </p:nvPicPr>
        <p:blipFill rotWithShape="1">
          <a:blip r:embed="rId5" cstate="hqprint">
            <a:extLst>
              <a:ext uri="{28A0092B-C50C-407E-A947-70E740481C1C}">
                <a14:useLocalDpi xmlns:a14="http://schemas.microsoft.com/office/drawing/2010/main" val="0"/>
              </a:ext>
            </a:extLst>
          </a:blip>
          <a:srcRect l="3713" t="12065" r="8930" b="14236"/>
          <a:stretch/>
        </p:blipFill>
        <p:spPr>
          <a:xfrm>
            <a:off x="10260706" y="6289126"/>
            <a:ext cx="1608790" cy="519623"/>
          </a:xfrm>
          <a:prstGeom prst="rect">
            <a:avLst/>
          </a:prstGeom>
        </p:spPr>
      </p:pic>
      <p:pic>
        <p:nvPicPr>
          <p:cNvPr id="9" name="Picture 8"/>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148030" y="5743780"/>
            <a:ext cx="1778815" cy="333642"/>
          </a:xfrm>
          <a:prstGeom prst="rect">
            <a:avLst/>
          </a:prstGeom>
        </p:spPr>
      </p:pic>
      <p:pic>
        <p:nvPicPr>
          <p:cNvPr id="1026" name="Picture 2" descr="http://www.comtech4all.com/img/diploma%20and%20others/mcsa.png"/>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751325" y="5610068"/>
            <a:ext cx="1327248" cy="7031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omtech4all.com/img/diploma%20and%20others/mcse.png"/>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424077" y="5631826"/>
            <a:ext cx="1327248" cy="7577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917073" y="5667835"/>
            <a:ext cx="1134282" cy="1134282"/>
          </a:xfrm>
          <a:prstGeom prst="rect">
            <a:avLst/>
          </a:prstGeom>
        </p:spPr>
      </p:pic>
      <p:sp>
        <p:nvSpPr>
          <p:cNvPr id="11" name="Rectangle 10"/>
          <p:cNvSpPr/>
          <p:nvPr/>
        </p:nvSpPr>
        <p:spPr>
          <a:xfrm>
            <a:off x="357429" y="240280"/>
            <a:ext cx="2396810" cy="707886"/>
          </a:xfrm>
          <a:prstGeom prst="rect">
            <a:avLst/>
          </a:prstGeom>
        </p:spPr>
        <p:txBody>
          <a:bodyPr wrap="none">
            <a:spAutoFit/>
          </a:bodyPr>
          <a:lstStyle/>
          <a:p>
            <a:r>
              <a:rPr lang="en-US" sz="4000" b="1" dirty="0">
                <a:latin typeface="HelveticaNeueLT Com 37 ThCn" panose="020B0406020202030204" pitchFamily="34" charset="0"/>
              </a:rPr>
              <a:t>Matt Charron</a:t>
            </a:r>
            <a:endParaRPr lang="en-US" sz="4000" dirty="0">
              <a:latin typeface="HelveticaNeueLT Com 37 ThCn" panose="020B0406020202030204" pitchFamily="34" charset="0"/>
            </a:endParaRPr>
          </a:p>
        </p:txBody>
      </p:sp>
      <p:sp>
        <p:nvSpPr>
          <p:cNvPr id="15" name="Rectangle 14"/>
          <p:cNvSpPr/>
          <p:nvPr/>
        </p:nvSpPr>
        <p:spPr>
          <a:xfrm>
            <a:off x="7339899" y="240280"/>
            <a:ext cx="1892249" cy="707886"/>
          </a:xfrm>
          <a:prstGeom prst="rect">
            <a:avLst/>
          </a:prstGeom>
        </p:spPr>
        <p:txBody>
          <a:bodyPr wrap="none">
            <a:spAutoFit/>
          </a:bodyPr>
          <a:lstStyle/>
          <a:p>
            <a:r>
              <a:rPr lang="en-US" sz="4000" b="1" dirty="0">
                <a:latin typeface="HelveticaNeueLT Com 37 ThCn" panose="020B0406020202030204" pitchFamily="34" charset="0"/>
              </a:rPr>
              <a:t>Paul Duffy</a:t>
            </a:r>
            <a:endParaRPr lang="en-US" sz="4000" dirty="0">
              <a:latin typeface="HelveticaNeueLT Com 37 ThCn" panose="020B0406020202030204" pitchFamily="34" charset="0"/>
            </a:endParaRPr>
          </a:p>
        </p:txBody>
      </p:sp>
      <p:sp>
        <p:nvSpPr>
          <p:cNvPr id="13" name="Rectangle 12"/>
          <p:cNvSpPr/>
          <p:nvPr/>
        </p:nvSpPr>
        <p:spPr>
          <a:xfrm>
            <a:off x="9513892" y="234975"/>
            <a:ext cx="2178745" cy="646331"/>
          </a:xfrm>
          <a:prstGeom prst="rect">
            <a:avLst/>
          </a:prstGeom>
        </p:spPr>
        <p:txBody>
          <a:bodyPr wrap="square">
            <a:spAutoFit/>
          </a:bodyPr>
          <a:lstStyle/>
          <a:p>
            <a:r>
              <a:rPr lang="en-US" dirty="0">
                <a:latin typeface="HelveticaNeueLT Com 37 ThCn" panose="020B0406020202030204" pitchFamily="34" charset="0"/>
              </a:rPr>
              <a:t>Vice President, </a:t>
            </a:r>
          </a:p>
          <a:p>
            <a:r>
              <a:rPr lang="en-US" dirty="0">
                <a:latin typeface="HelveticaNeueLT Com 37 ThCn" panose="020B0406020202030204" pitchFamily="34" charset="0"/>
              </a:rPr>
              <a:t>Software Engineering</a:t>
            </a:r>
          </a:p>
        </p:txBody>
      </p:sp>
      <p:sp>
        <p:nvSpPr>
          <p:cNvPr id="14" name="Rectangle 13"/>
          <p:cNvSpPr/>
          <p:nvPr/>
        </p:nvSpPr>
        <p:spPr>
          <a:xfrm>
            <a:off x="6992983" y="3396172"/>
            <a:ext cx="4699654" cy="2215991"/>
          </a:xfrm>
          <a:prstGeom prst="rect">
            <a:avLst/>
          </a:prstGeom>
        </p:spPr>
        <p:txBody>
          <a:bodyPr wrap="square">
            <a:spAutoFit/>
          </a:bodyPr>
          <a:lstStyle/>
          <a:p>
            <a:pPr lvl="1"/>
            <a:r>
              <a:rPr lang="en-US" dirty="0">
                <a:latin typeface="HelveticaNeueLT Com 37 ThCn" panose="020B0406020202030204" pitchFamily="34" charset="0"/>
              </a:rPr>
              <a:t>16+ years of industry experience</a:t>
            </a:r>
          </a:p>
          <a:p>
            <a:pPr lvl="1"/>
            <a:endParaRPr lang="en-US" dirty="0">
              <a:latin typeface="HelveticaNeueLT Com 37 ThCn" panose="020B0406020202030204" pitchFamily="34" charset="0"/>
            </a:endParaRPr>
          </a:p>
          <a:p>
            <a:pPr lvl="1"/>
            <a:r>
              <a:rPr lang="en-US" dirty="0">
                <a:latin typeface="HelveticaNeueLT Com 37 ThCn" panose="020B0406020202030204" pitchFamily="34" charset="0"/>
              </a:rPr>
              <a:t>Focused on Web &amp; Software Development and Project Management</a:t>
            </a:r>
          </a:p>
          <a:p>
            <a:pPr lvl="1"/>
            <a:endParaRPr lang="en-US" dirty="0">
              <a:latin typeface="HelveticaNeueLT Com 37 ThCn" panose="020B0406020202030204" pitchFamily="34" charset="0"/>
            </a:endParaRPr>
          </a:p>
          <a:p>
            <a:pPr lvl="1"/>
            <a:r>
              <a:rPr lang="en-US" dirty="0">
                <a:latin typeface="HelveticaNeueLT Com 37 ThCn" panose="020B0406020202030204" pitchFamily="34" charset="0"/>
              </a:rPr>
              <a:t>Started programming at the age of 9</a:t>
            </a:r>
          </a:p>
          <a:p>
            <a:pPr lvl="1"/>
            <a:endParaRPr lang="en-US" sz="3000" dirty="0">
              <a:latin typeface="HelveticaNeueLT Std Lt Cn" panose="020B0406020202030204" pitchFamily="34" charset="0"/>
            </a:endParaRPr>
          </a:p>
        </p:txBody>
      </p:sp>
      <p:sp>
        <p:nvSpPr>
          <p:cNvPr id="16" name="Rectangle 15"/>
          <p:cNvSpPr/>
          <p:nvPr/>
        </p:nvSpPr>
        <p:spPr>
          <a:xfrm>
            <a:off x="3078573" y="253016"/>
            <a:ext cx="2686020" cy="646331"/>
          </a:xfrm>
          <a:prstGeom prst="rect">
            <a:avLst/>
          </a:prstGeom>
        </p:spPr>
        <p:txBody>
          <a:bodyPr wrap="square">
            <a:spAutoFit/>
          </a:bodyPr>
          <a:lstStyle/>
          <a:p>
            <a:r>
              <a:rPr lang="en-US" dirty="0">
                <a:latin typeface="HelveticaNeueLT Com 37 ThCn" panose="020B0406020202030204" pitchFamily="34" charset="0"/>
              </a:rPr>
              <a:t>Director, Business Dev &amp; </a:t>
            </a:r>
          </a:p>
          <a:p>
            <a:r>
              <a:rPr lang="en-US" dirty="0">
                <a:latin typeface="HelveticaNeueLT Com 37 ThCn" panose="020B0406020202030204" pitchFamily="34" charset="0"/>
              </a:rPr>
              <a:t>Technical Project Management</a:t>
            </a:r>
          </a:p>
        </p:txBody>
      </p:sp>
      <p:pic>
        <p:nvPicPr>
          <p:cNvPr id="21" name="Picture 20"/>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688833" y="1159503"/>
            <a:ext cx="2095001" cy="2095001"/>
          </a:xfrm>
          <a:prstGeom prst="rect">
            <a:avLst/>
          </a:prstGeom>
        </p:spPr>
      </p:pic>
      <p:pic>
        <p:nvPicPr>
          <p:cNvPr id="22" name="Picture 21"/>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165705" y="1159504"/>
            <a:ext cx="2095001" cy="2095001"/>
          </a:xfrm>
          <a:prstGeom prst="rect">
            <a:avLst/>
          </a:prstGeom>
        </p:spPr>
      </p:pic>
      <p:sp>
        <p:nvSpPr>
          <p:cNvPr id="23" name="Rectangle 22"/>
          <p:cNvSpPr/>
          <p:nvPr/>
        </p:nvSpPr>
        <p:spPr>
          <a:xfrm>
            <a:off x="380828" y="3396172"/>
            <a:ext cx="4779748" cy="2769989"/>
          </a:xfrm>
          <a:prstGeom prst="rect">
            <a:avLst/>
          </a:prstGeom>
        </p:spPr>
        <p:txBody>
          <a:bodyPr wrap="square">
            <a:spAutoFit/>
          </a:bodyPr>
          <a:lstStyle/>
          <a:p>
            <a:pPr lvl="1"/>
            <a:r>
              <a:rPr lang="en-US" dirty="0">
                <a:latin typeface="HelveticaNeueLT Com 37 ThCn" panose="020B0406020202030204" pitchFamily="34" charset="0"/>
              </a:rPr>
              <a:t>10+ years of industry experience</a:t>
            </a:r>
          </a:p>
          <a:p>
            <a:pPr lvl="1"/>
            <a:endParaRPr lang="en-US" dirty="0">
              <a:latin typeface="HelveticaNeueLT Com 37 ThCn" panose="020B0406020202030204" pitchFamily="34" charset="0"/>
            </a:endParaRPr>
          </a:p>
          <a:p>
            <a:pPr lvl="1"/>
            <a:r>
              <a:rPr lang="en-US" dirty="0">
                <a:latin typeface="HelveticaNeueLT Com 37 ThCn" panose="020B0406020202030204" pitchFamily="34" charset="0"/>
              </a:rPr>
              <a:t>Focused on Tools, UX, and Project Management</a:t>
            </a:r>
          </a:p>
          <a:p>
            <a:pPr lvl="1"/>
            <a:endParaRPr lang="en-US" dirty="0">
              <a:latin typeface="HelveticaNeueLT Com 37 ThCn" panose="020B0406020202030204" pitchFamily="34" charset="0"/>
            </a:endParaRPr>
          </a:p>
          <a:p>
            <a:pPr lvl="1"/>
            <a:r>
              <a:rPr lang="en-US" dirty="0">
                <a:latin typeface="HelveticaNeueLT Com 37 ThCn" panose="020B0406020202030204" pitchFamily="34" charset="0"/>
              </a:rPr>
              <a:t>First learned to fix computers at age 11 after breaking home PC before my dad got home and noticed. </a:t>
            </a:r>
          </a:p>
          <a:p>
            <a:pPr lvl="1"/>
            <a:endParaRPr lang="en-US" dirty="0">
              <a:latin typeface="HelveticaNeueLT Com 37 ThCn" panose="020B0406020202030204" pitchFamily="34" charset="0"/>
            </a:endParaRPr>
          </a:p>
          <a:p>
            <a:pPr lvl="1"/>
            <a:endParaRPr lang="en-US" dirty="0">
              <a:latin typeface="HelveticaNeueLT Com 37 ThCn" panose="020B0406020202030204" pitchFamily="34" charset="0"/>
            </a:endParaRPr>
          </a:p>
          <a:p>
            <a:pPr lvl="1"/>
            <a:endParaRPr lang="en-US" sz="3000" dirty="0">
              <a:latin typeface="HelveticaNeueLT Std Lt Cn" panose="020B0406020202030204" pitchFamily="34" charset="0"/>
            </a:endParaRPr>
          </a:p>
        </p:txBody>
      </p:sp>
    </p:spTree>
    <p:extLst>
      <p:ext uri="{BB962C8B-B14F-4D97-AF65-F5344CB8AC3E}">
        <p14:creationId xmlns:p14="http://schemas.microsoft.com/office/powerpoint/2010/main" val="2980550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643300" y="298383"/>
            <a:ext cx="10927376" cy="769441"/>
          </a:xfrm>
          <a:prstGeom prst="rect">
            <a:avLst/>
          </a:prstGeom>
          <a:noFill/>
        </p:spPr>
        <p:txBody>
          <a:bodyPr wrap="square" rtlCol="0">
            <a:spAutoFit/>
          </a:bodyPr>
          <a:lstStyle/>
          <a:p>
            <a:pPr algn="ctr"/>
            <a:r>
              <a:rPr lang="en-US" sz="4400" dirty="0">
                <a:latin typeface="HelveticaNeueLT Com 37 ThCn" panose="020B0406020202030204" pitchFamily="34" charset="0"/>
              </a:rPr>
              <a:t>Solution 1: Dedicated Mobile Websites</a:t>
            </a:r>
          </a:p>
        </p:txBody>
      </p:sp>
      <p:sp>
        <p:nvSpPr>
          <p:cNvPr id="26" name="TextBox 25"/>
          <p:cNvSpPr txBox="1"/>
          <p:nvPr/>
        </p:nvSpPr>
        <p:spPr>
          <a:xfrm>
            <a:off x="1518244" y="2113567"/>
            <a:ext cx="2435282" cy="461665"/>
          </a:xfrm>
          <a:prstGeom prst="rect">
            <a:avLst/>
          </a:prstGeom>
          <a:noFill/>
        </p:spPr>
        <p:txBody>
          <a:bodyPr wrap="none" rtlCol="0">
            <a:spAutoFit/>
          </a:bodyPr>
          <a:lstStyle/>
          <a:p>
            <a:r>
              <a:rPr lang="en-US" sz="2400" dirty="0">
                <a:latin typeface="HelveticaNeueLT Com 37 ThCn" panose="020B0406020202030204" pitchFamily="34" charset="0"/>
              </a:rPr>
              <a:t>Double work to create</a:t>
            </a:r>
          </a:p>
        </p:txBody>
      </p:sp>
      <p:sp>
        <p:nvSpPr>
          <p:cNvPr id="27" name="TextBox 26"/>
          <p:cNvSpPr txBox="1"/>
          <p:nvPr/>
        </p:nvSpPr>
        <p:spPr>
          <a:xfrm>
            <a:off x="1518244" y="3036898"/>
            <a:ext cx="2650084" cy="461665"/>
          </a:xfrm>
          <a:prstGeom prst="rect">
            <a:avLst/>
          </a:prstGeom>
          <a:noFill/>
        </p:spPr>
        <p:txBody>
          <a:bodyPr wrap="none" rtlCol="0">
            <a:spAutoFit/>
          </a:bodyPr>
          <a:lstStyle/>
          <a:p>
            <a:r>
              <a:rPr lang="en-US" sz="2400" dirty="0">
                <a:latin typeface="HelveticaNeueLT Com 37 ThCn" panose="020B0406020202030204" pitchFamily="34" charset="0"/>
              </a:rPr>
              <a:t>Double work to maintain</a:t>
            </a:r>
          </a:p>
        </p:txBody>
      </p:sp>
      <p:sp>
        <p:nvSpPr>
          <p:cNvPr id="28" name="TextBox 27"/>
          <p:cNvSpPr txBox="1"/>
          <p:nvPr/>
        </p:nvSpPr>
        <p:spPr>
          <a:xfrm>
            <a:off x="1518244" y="3971612"/>
            <a:ext cx="3313728" cy="461665"/>
          </a:xfrm>
          <a:prstGeom prst="rect">
            <a:avLst/>
          </a:prstGeom>
          <a:noFill/>
        </p:spPr>
        <p:txBody>
          <a:bodyPr wrap="none" rtlCol="0">
            <a:spAutoFit/>
          </a:bodyPr>
          <a:lstStyle/>
          <a:p>
            <a:r>
              <a:rPr lang="en-US" sz="2400" dirty="0">
                <a:latin typeface="HelveticaNeueLT Com 37 ThCn" panose="020B0406020202030204" pitchFamily="34" charset="0"/>
              </a:rPr>
              <a:t>Increased chances of mistakes</a:t>
            </a:r>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2799" y="1811988"/>
            <a:ext cx="3576282" cy="1900367"/>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1170" y="4202444"/>
            <a:ext cx="1155249" cy="1040204"/>
          </a:xfrm>
          <a:prstGeom prst="rect">
            <a:avLst/>
          </a:prstGeom>
        </p:spPr>
      </p:pic>
    </p:spTree>
    <p:extLst>
      <p:ext uri="{BB962C8B-B14F-4D97-AF65-F5344CB8AC3E}">
        <p14:creationId xmlns:p14="http://schemas.microsoft.com/office/powerpoint/2010/main" val="333313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4676904"/>
            <a:ext cx="10515600" cy="1325563"/>
          </a:xfrm>
        </p:spPr>
        <p:txBody>
          <a:bodyPr/>
          <a:lstStyle/>
          <a:p>
            <a:pPr algn="ctr"/>
            <a:r>
              <a:rPr lang="en-US" dirty="0">
                <a:latin typeface="HelveticaNeueLT Com 37 ThCn" panose="020B0406020202030204" pitchFamily="34" charset="0"/>
              </a:rPr>
              <a:t>There has to be a better way!</a:t>
            </a:r>
          </a:p>
        </p:txBody>
      </p:sp>
      <p:graphicFrame>
        <p:nvGraphicFramePr>
          <p:cNvPr id="5" name="Object 4"/>
          <p:cNvGraphicFramePr>
            <a:graphicFrameLocks noChangeAspect="1"/>
          </p:cNvGraphicFramePr>
          <p:nvPr>
            <p:extLst>
              <p:ext uri="{D42A27DB-BD31-4B8C-83A1-F6EECF244321}">
                <p14:modId xmlns:p14="http://schemas.microsoft.com/office/powerpoint/2010/main" val="3744438447"/>
              </p:ext>
            </p:extLst>
          </p:nvPr>
        </p:nvGraphicFramePr>
        <p:xfrm>
          <a:off x="3175000" y="714504"/>
          <a:ext cx="5765800" cy="3962400"/>
        </p:xfrm>
        <a:graphic>
          <a:graphicData uri="http://schemas.openxmlformats.org/presentationml/2006/ole">
            <mc:AlternateContent xmlns:mc="http://schemas.openxmlformats.org/markup-compatibility/2006">
              <mc:Choice xmlns:v="urn:schemas-microsoft-com:vml" Requires="v">
                <p:oleObj spid="_x0000_s5164" name="Image" r:id="rId3" imgW="5765040" imgH="3961800" progId="Photoshop.Image.16">
                  <p:embed/>
                </p:oleObj>
              </mc:Choice>
              <mc:Fallback>
                <p:oleObj name="Image" r:id="rId3" imgW="5765040" imgH="3961800" progId="Photoshop.Image.16">
                  <p:embed/>
                  <p:pic>
                    <p:nvPicPr>
                      <p:cNvPr id="0" name=""/>
                      <p:cNvPicPr/>
                      <p:nvPr/>
                    </p:nvPicPr>
                    <p:blipFill>
                      <a:blip r:embed="rId4"/>
                      <a:stretch>
                        <a:fillRect/>
                      </a:stretch>
                    </p:blipFill>
                    <p:spPr>
                      <a:xfrm>
                        <a:off x="3175000" y="714504"/>
                        <a:ext cx="5765800" cy="3962400"/>
                      </a:xfrm>
                      <a:prstGeom prst="rect">
                        <a:avLst/>
                      </a:prstGeom>
                    </p:spPr>
                  </p:pic>
                </p:oleObj>
              </mc:Fallback>
            </mc:AlternateContent>
          </a:graphicData>
        </a:graphic>
      </p:graphicFrame>
    </p:spTree>
    <p:extLst>
      <p:ext uri="{BB962C8B-B14F-4D97-AF65-F5344CB8AC3E}">
        <p14:creationId xmlns:p14="http://schemas.microsoft.com/office/powerpoint/2010/main" val="3327074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05"/>
            <a:ext cx="10515600" cy="1325563"/>
          </a:xfrm>
        </p:spPr>
        <p:txBody>
          <a:bodyPr>
            <a:normAutofit/>
          </a:bodyPr>
          <a:lstStyle/>
          <a:p>
            <a:pPr algn="ctr"/>
            <a:r>
              <a:rPr lang="en-US" dirty="0">
                <a:latin typeface="HelveticaNeueLT Com 37 ThCn" panose="020B0406020202030204" pitchFamily="34" charset="0"/>
              </a:rPr>
              <a:t>Common Key Terms and Technologies</a:t>
            </a:r>
          </a:p>
        </p:txBody>
      </p:sp>
      <p:sp>
        <p:nvSpPr>
          <p:cNvPr id="3" name="Content Placeholder 2"/>
          <p:cNvSpPr>
            <a:spLocks noGrp="1"/>
          </p:cNvSpPr>
          <p:nvPr>
            <p:ph idx="1"/>
          </p:nvPr>
        </p:nvSpPr>
        <p:spPr>
          <a:xfrm>
            <a:off x="561974" y="1294227"/>
            <a:ext cx="11008703" cy="417729"/>
          </a:xfrm>
        </p:spPr>
        <p:txBody>
          <a:bodyPr>
            <a:normAutofit/>
          </a:bodyPr>
          <a:lstStyle/>
          <a:p>
            <a:pPr marL="0" lvl="0" indent="0" fontAlgn="ctr">
              <a:buNone/>
            </a:pPr>
            <a:r>
              <a:rPr lang="en-US" sz="1900" b="1" dirty="0">
                <a:solidFill>
                  <a:schemeClr val="bg1">
                    <a:lumMod val="75000"/>
                  </a:schemeClr>
                </a:solidFill>
                <a:latin typeface="HelveticaNeueLT Com 37 ThCn" panose="020B0406020202030204" pitchFamily="34" charset="0"/>
              </a:rPr>
              <a:t>HTML / ASP.NET / PHP / </a:t>
            </a:r>
            <a:r>
              <a:rPr lang="en-US" sz="1900" b="1" dirty="0" err="1">
                <a:solidFill>
                  <a:schemeClr val="bg1">
                    <a:lumMod val="75000"/>
                  </a:schemeClr>
                </a:solidFill>
                <a:latin typeface="HelveticaNeueLT Com 37 ThCn" panose="020B0406020202030204" pitchFamily="34" charset="0"/>
              </a:rPr>
              <a:t>Javascript</a:t>
            </a:r>
            <a:r>
              <a:rPr lang="en-US" sz="1900" b="1" dirty="0">
                <a:solidFill>
                  <a:schemeClr val="bg1">
                    <a:lumMod val="75000"/>
                  </a:schemeClr>
                </a:solidFill>
                <a:latin typeface="HelveticaNeueLT Com 37 ThCn" panose="020B0406020202030204" pitchFamily="34" charset="0"/>
              </a:rPr>
              <a:t> / jQuery </a:t>
            </a:r>
            <a:r>
              <a:rPr lang="en-US" sz="1900" dirty="0">
                <a:solidFill>
                  <a:schemeClr val="bg1">
                    <a:lumMod val="75000"/>
                  </a:schemeClr>
                </a:solidFill>
                <a:latin typeface="HelveticaNeueLT Com 37 ThCn" panose="020B0406020202030204" pitchFamily="34" charset="0"/>
              </a:rPr>
              <a:t>-</a:t>
            </a:r>
            <a:r>
              <a:rPr lang="en-US" sz="1900" b="1" dirty="0">
                <a:solidFill>
                  <a:schemeClr val="bg1">
                    <a:lumMod val="75000"/>
                  </a:schemeClr>
                </a:solidFill>
                <a:latin typeface="HelveticaNeueLT Com 37 ThCn" panose="020B0406020202030204" pitchFamily="34" charset="0"/>
              </a:rPr>
              <a:t> </a:t>
            </a:r>
            <a:r>
              <a:rPr lang="en-US" sz="1800" dirty="0">
                <a:solidFill>
                  <a:schemeClr val="bg1">
                    <a:lumMod val="75000"/>
                  </a:schemeClr>
                </a:solidFill>
                <a:latin typeface="HelveticaNeueLT Com 37 ThCn" panose="020B0406020202030204" pitchFamily="34" charset="0"/>
              </a:rPr>
              <a:t>Programming Languages</a:t>
            </a:r>
            <a:endParaRPr lang="en-US" dirty="0">
              <a:solidFill>
                <a:schemeClr val="bg1">
                  <a:lumMod val="75000"/>
                </a:schemeClr>
              </a:solidFill>
              <a:latin typeface="HelveticaNeueLT Com 37 ThCn" panose="020B0406020202030204" pitchFamily="34" charset="0"/>
            </a:endParaRPr>
          </a:p>
        </p:txBody>
      </p:sp>
      <p:sp>
        <p:nvSpPr>
          <p:cNvPr id="4" name="Rectangle 3"/>
          <p:cNvSpPr/>
          <p:nvPr/>
        </p:nvSpPr>
        <p:spPr>
          <a:xfrm>
            <a:off x="621324" y="2839627"/>
            <a:ext cx="11008702" cy="923330"/>
          </a:xfrm>
          <a:prstGeom prst="rect">
            <a:avLst/>
          </a:prstGeom>
        </p:spPr>
        <p:txBody>
          <a:bodyPr wrap="square">
            <a:spAutoFit/>
          </a:bodyPr>
          <a:lstStyle/>
          <a:p>
            <a:pPr lvl="0" fontAlgn="ctr"/>
            <a:r>
              <a:rPr lang="en-US" b="1" dirty="0">
                <a:latin typeface="HelveticaNeueLT Com 37 ThCn" panose="020B0406020202030204" pitchFamily="34" charset="0"/>
              </a:rPr>
              <a:t>Responsive Web Design - </a:t>
            </a:r>
            <a:r>
              <a:rPr lang="en-US" dirty="0">
                <a:latin typeface="HelveticaNeueLT Com 37 ThCn" panose="020B0406020202030204" pitchFamily="34" charset="0"/>
              </a:rPr>
              <a:t>An approach to web design aimed at crafting sites to provide an optimal viewing and interaction experience—easy reading and navigation with a minimum of resizing, panning, and scrolling—across a wide range of devices (from desktop computer monitors to mobile phones).</a:t>
            </a:r>
          </a:p>
        </p:txBody>
      </p:sp>
      <p:sp>
        <p:nvSpPr>
          <p:cNvPr id="5" name="Rectangle 4"/>
          <p:cNvSpPr/>
          <p:nvPr/>
        </p:nvSpPr>
        <p:spPr>
          <a:xfrm>
            <a:off x="187568" y="3855777"/>
            <a:ext cx="11383107" cy="646331"/>
          </a:xfrm>
          <a:prstGeom prst="rect">
            <a:avLst/>
          </a:prstGeom>
        </p:spPr>
        <p:txBody>
          <a:bodyPr wrap="square">
            <a:spAutoFit/>
          </a:bodyPr>
          <a:lstStyle/>
          <a:p>
            <a:pPr lvl="1" fontAlgn="ctr"/>
            <a:r>
              <a:rPr lang="en-US" b="1" dirty="0">
                <a:latin typeface="HelveticaNeueLT Com 37 ThCn" panose="020B0406020202030204" pitchFamily="34" charset="0"/>
              </a:rPr>
              <a:t>Frameworks –</a:t>
            </a:r>
            <a:r>
              <a:rPr lang="en-US" dirty="0">
                <a:latin typeface="HelveticaNeueLT Com 37 ThCn" panose="020B0406020202030204" pitchFamily="34" charset="0"/>
              </a:rPr>
              <a:t>  A set of elements, including HTML, CSS, JS and more, which are used to provide streamlined implementation options for developers and designers. </a:t>
            </a:r>
          </a:p>
        </p:txBody>
      </p:sp>
      <p:sp>
        <p:nvSpPr>
          <p:cNvPr id="9" name="Rectangle 8"/>
          <p:cNvSpPr/>
          <p:nvPr/>
        </p:nvSpPr>
        <p:spPr>
          <a:xfrm>
            <a:off x="656492" y="4638991"/>
            <a:ext cx="10914184" cy="646331"/>
          </a:xfrm>
          <a:prstGeom prst="rect">
            <a:avLst/>
          </a:prstGeom>
        </p:spPr>
        <p:txBody>
          <a:bodyPr wrap="square">
            <a:spAutoFit/>
          </a:bodyPr>
          <a:lstStyle/>
          <a:p>
            <a:pPr lvl="0" fontAlgn="ctr"/>
            <a:r>
              <a:rPr lang="en-US" b="1" dirty="0">
                <a:solidFill>
                  <a:schemeClr val="bg1">
                    <a:lumMod val="75000"/>
                  </a:schemeClr>
                </a:solidFill>
                <a:latin typeface="HelveticaNeueLT Com 37 ThCn" panose="020B0406020202030204" pitchFamily="34" charset="0"/>
              </a:rPr>
              <a:t>IDE (Integrated Development Environment) </a:t>
            </a:r>
            <a:r>
              <a:rPr lang="en-US" dirty="0">
                <a:solidFill>
                  <a:schemeClr val="bg1">
                    <a:lumMod val="75000"/>
                  </a:schemeClr>
                </a:solidFill>
                <a:latin typeface="HelveticaNeueLT Com 37 ThCn" panose="020B0406020202030204" pitchFamily="34" charset="0"/>
              </a:rPr>
              <a:t>- A set of programming tools for writing applications (source code editor, compiler, debugger, etc.), all activated from a common user interface and menus.</a:t>
            </a:r>
          </a:p>
        </p:txBody>
      </p:sp>
      <p:sp>
        <p:nvSpPr>
          <p:cNvPr id="10" name="Rectangle 9"/>
          <p:cNvSpPr/>
          <p:nvPr/>
        </p:nvSpPr>
        <p:spPr>
          <a:xfrm>
            <a:off x="621324" y="5423510"/>
            <a:ext cx="10949352" cy="646331"/>
          </a:xfrm>
          <a:prstGeom prst="rect">
            <a:avLst/>
          </a:prstGeom>
        </p:spPr>
        <p:txBody>
          <a:bodyPr wrap="square">
            <a:spAutoFit/>
          </a:bodyPr>
          <a:lstStyle/>
          <a:p>
            <a:pPr lvl="0" fontAlgn="ctr"/>
            <a:r>
              <a:rPr lang="en-US" b="1" dirty="0">
                <a:solidFill>
                  <a:schemeClr val="bg1">
                    <a:lumMod val="75000"/>
                  </a:schemeClr>
                </a:solidFill>
                <a:latin typeface="HelveticaNeueLT Com 37 ThCn" panose="020B0406020202030204" pitchFamily="34" charset="0"/>
              </a:rPr>
              <a:t>Package Managers - </a:t>
            </a:r>
            <a:r>
              <a:rPr lang="en-US" dirty="0">
                <a:solidFill>
                  <a:schemeClr val="bg1">
                    <a:lumMod val="75000"/>
                  </a:schemeClr>
                </a:solidFill>
                <a:latin typeface="HelveticaNeueLT Com 37 ThCn" panose="020B0406020202030204" pitchFamily="34" charset="0"/>
              </a:rPr>
              <a:t>A package manager or package management system is a collection of software tools that automates the process of installing, upgrading, configuring, and removing software packages for a computer 's operating system in a consistent manner.</a:t>
            </a:r>
          </a:p>
        </p:txBody>
      </p:sp>
      <p:sp>
        <p:nvSpPr>
          <p:cNvPr id="11" name="Rectangle 10"/>
          <p:cNvSpPr/>
          <p:nvPr/>
        </p:nvSpPr>
        <p:spPr>
          <a:xfrm>
            <a:off x="621324" y="6208029"/>
            <a:ext cx="10949352" cy="646331"/>
          </a:xfrm>
          <a:prstGeom prst="rect">
            <a:avLst/>
          </a:prstGeom>
        </p:spPr>
        <p:txBody>
          <a:bodyPr wrap="square">
            <a:spAutoFit/>
          </a:bodyPr>
          <a:lstStyle/>
          <a:p>
            <a:pPr lvl="0" fontAlgn="ctr"/>
            <a:r>
              <a:rPr lang="en-US" b="1" dirty="0">
                <a:solidFill>
                  <a:schemeClr val="bg1">
                    <a:lumMod val="75000"/>
                  </a:schemeClr>
                </a:solidFill>
                <a:latin typeface="HelveticaNeueLT Com 37 ThCn" panose="020B0406020202030204" pitchFamily="34" charset="0"/>
              </a:rPr>
              <a:t>CMS (Content Management System)</a:t>
            </a:r>
            <a:r>
              <a:rPr lang="en-US" dirty="0">
                <a:solidFill>
                  <a:schemeClr val="bg1">
                    <a:lumMod val="75000"/>
                  </a:schemeClr>
                </a:solidFill>
                <a:latin typeface="HelveticaNeueLT Com 37 ThCn" panose="020B0406020202030204" pitchFamily="34" charset="0"/>
              </a:rPr>
              <a:t> - A computer or web application designed to manage digital content using an intuitive GUI without needing to be a developer or web designer.</a:t>
            </a:r>
          </a:p>
        </p:txBody>
      </p:sp>
      <p:sp>
        <p:nvSpPr>
          <p:cNvPr id="12" name="TextBox 11"/>
          <p:cNvSpPr txBox="1"/>
          <p:nvPr/>
        </p:nvSpPr>
        <p:spPr>
          <a:xfrm>
            <a:off x="621324" y="1612126"/>
            <a:ext cx="10949352" cy="646331"/>
          </a:xfrm>
          <a:prstGeom prst="rect">
            <a:avLst/>
          </a:prstGeom>
          <a:noFill/>
        </p:spPr>
        <p:txBody>
          <a:bodyPr wrap="square" rtlCol="0">
            <a:spAutoFit/>
          </a:bodyPr>
          <a:lstStyle/>
          <a:p>
            <a:pPr marL="0" lvl="1"/>
            <a:r>
              <a:rPr lang="en-US" b="1" dirty="0">
                <a:solidFill>
                  <a:schemeClr val="bg1">
                    <a:lumMod val="75000"/>
                  </a:schemeClr>
                </a:solidFill>
                <a:latin typeface="HelveticaNeueLT Com 37 ThCn" panose="020B0406020202030204" pitchFamily="34" charset="0"/>
              </a:rPr>
              <a:t>CSS (Cascading Styling Sheets) – </a:t>
            </a:r>
            <a:r>
              <a:rPr lang="en-US" dirty="0">
                <a:solidFill>
                  <a:schemeClr val="bg1">
                    <a:lumMod val="75000"/>
                  </a:schemeClr>
                </a:solidFill>
                <a:latin typeface="HelveticaNeueLT Com 37 ThCn" panose="020B0406020202030204" pitchFamily="34" charset="0"/>
              </a:rPr>
              <a:t>Cascading Style Sheets (CSS) is a simple mechanism for adding style (e.g., fonts, colors, spacing) to Web documents. </a:t>
            </a:r>
            <a:endParaRPr lang="en-US" b="1" dirty="0">
              <a:solidFill>
                <a:schemeClr val="bg1">
                  <a:lumMod val="75000"/>
                </a:schemeClr>
              </a:solidFill>
              <a:latin typeface="HelveticaNeueLT Com 37 ThCn" panose="020B0406020202030204" pitchFamily="34" charset="0"/>
            </a:endParaRPr>
          </a:p>
        </p:txBody>
      </p:sp>
      <p:sp>
        <p:nvSpPr>
          <p:cNvPr id="13" name="TextBox 12"/>
          <p:cNvSpPr txBox="1"/>
          <p:nvPr/>
        </p:nvSpPr>
        <p:spPr>
          <a:xfrm>
            <a:off x="621324" y="2486026"/>
            <a:ext cx="10949352" cy="369332"/>
          </a:xfrm>
          <a:prstGeom prst="rect">
            <a:avLst/>
          </a:prstGeom>
          <a:noFill/>
        </p:spPr>
        <p:txBody>
          <a:bodyPr wrap="square" rtlCol="0">
            <a:spAutoFit/>
          </a:bodyPr>
          <a:lstStyle/>
          <a:p>
            <a:pPr marL="0" lvl="1"/>
            <a:r>
              <a:rPr lang="en-US" b="1" dirty="0">
                <a:latin typeface="HelveticaNeueLT Com 37 ThCn" panose="020B0406020202030204" pitchFamily="34" charset="0"/>
              </a:rPr>
              <a:t>Media Queries – </a:t>
            </a:r>
            <a:r>
              <a:rPr lang="en-US" dirty="0">
                <a:latin typeface="HelveticaNeueLT Com 37 ThCn" panose="020B0406020202030204" pitchFamily="34" charset="0"/>
              </a:rPr>
              <a:t>A CSS3 Module / Standard that allows content rendering to adapt to conditions such as screen resolution. </a:t>
            </a:r>
            <a:endParaRPr lang="en-US" b="1" dirty="0">
              <a:latin typeface="HelveticaNeueLT Com 37 ThCn" panose="020B0406020202030204" pitchFamily="34" charset="0"/>
            </a:endParaRPr>
          </a:p>
        </p:txBody>
      </p:sp>
    </p:spTree>
    <p:extLst>
      <p:ext uri="{BB962C8B-B14F-4D97-AF65-F5344CB8AC3E}">
        <p14:creationId xmlns:p14="http://schemas.microsoft.com/office/powerpoint/2010/main" val="2577679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633046" y="293856"/>
            <a:ext cx="10949354" cy="769441"/>
          </a:xfrm>
          <a:prstGeom prst="rect">
            <a:avLst/>
          </a:prstGeom>
          <a:noFill/>
        </p:spPr>
        <p:txBody>
          <a:bodyPr wrap="square" rtlCol="0">
            <a:spAutoFit/>
          </a:bodyPr>
          <a:lstStyle/>
          <a:p>
            <a:pPr algn="ctr"/>
            <a:r>
              <a:rPr lang="en-US" sz="4400" dirty="0">
                <a:latin typeface="HelveticaNeueLT Com 37 ThCn" panose="020B0406020202030204" pitchFamily="34" charset="0"/>
              </a:rPr>
              <a:t>Solution 2:  Responsive Design Websites</a:t>
            </a:r>
          </a:p>
        </p:txBody>
      </p:sp>
      <p:sp>
        <p:nvSpPr>
          <p:cNvPr id="2" name="Rectangle 1"/>
          <p:cNvSpPr/>
          <p:nvPr/>
        </p:nvSpPr>
        <p:spPr>
          <a:xfrm>
            <a:off x="2360023" y="2444490"/>
            <a:ext cx="7323909" cy="2308324"/>
          </a:xfrm>
          <a:prstGeom prst="rect">
            <a:avLst/>
          </a:prstGeom>
        </p:spPr>
        <p:txBody>
          <a:bodyPr wrap="square">
            <a:spAutoFit/>
          </a:bodyPr>
          <a:lstStyle/>
          <a:p>
            <a:r>
              <a:rPr lang="en-US" b="1" dirty="0">
                <a:solidFill>
                  <a:srgbClr val="333333"/>
                </a:solidFill>
                <a:latin typeface="HelveticaNeueLT Com 37 ThCn" panose="020B0406020202030204" pitchFamily="34" charset="0"/>
              </a:rPr>
              <a:t>Responsive Web design</a:t>
            </a:r>
            <a:r>
              <a:rPr lang="en-US" dirty="0">
                <a:solidFill>
                  <a:srgbClr val="333333"/>
                </a:solidFill>
                <a:latin typeface="HelveticaNeueLT Com 37 ThCn" panose="020B0406020202030204" pitchFamily="34" charset="0"/>
              </a:rPr>
              <a:t> is the approach that suggests that design and development should respond to the user’s behavior and environment based on screen size, platform and orientation. The practice consists of a mix of flexible grids and layouts, images and an intelligent use of CSS media queries. As the user switches from their laptop to iPad, the website should automatically switch to accommodate for resolution, image size and scripting abilities. In other words, the website should have the technology to automatically </a:t>
            </a:r>
            <a:r>
              <a:rPr lang="en-US" i="1" dirty="0">
                <a:solidFill>
                  <a:srgbClr val="333333"/>
                </a:solidFill>
                <a:latin typeface="HelveticaNeueLT Com 37 ThCn" panose="020B0406020202030204" pitchFamily="34" charset="0"/>
              </a:rPr>
              <a:t>respond</a:t>
            </a:r>
            <a:r>
              <a:rPr lang="en-US" dirty="0">
                <a:solidFill>
                  <a:srgbClr val="333333"/>
                </a:solidFill>
                <a:latin typeface="HelveticaNeueLT Com 37 ThCn" panose="020B0406020202030204" pitchFamily="34" charset="0"/>
              </a:rPr>
              <a:t> to the user’s preferences. This would eliminate the need for a different design and development phase for each new gadget on the market.</a:t>
            </a:r>
            <a:endParaRPr lang="en-US" dirty="0">
              <a:latin typeface="HelveticaNeueLT Com 37 ThCn" panose="020B0406020202030204" pitchFamily="34" charset="0"/>
            </a:endParaRPr>
          </a:p>
        </p:txBody>
      </p:sp>
      <p:sp>
        <p:nvSpPr>
          <p:cNvPr id="3" name="Rectangle 2"/>
          <p:cNvSpPr/>
          <p:nvPr/>
        </p:nvSpPr>
        <p:spPr>
          <a:xfrm>
            <a:off x="2403568" y="5888270"/>
            <a:ext cx="7524205" cy="369332"/>
          </a:xfrm>
          <a:prstGeom prst="rect">
            <a:avLst/>
          </a:prstGeom>
        </p:spPr>
        <p:txBody>
          <a:bodyPr wrap="square">
            <a:spAutoFit/>
          </a:bodyPr>
          <a:lstStyle/>
          <a:p>
            <a:r>
              <a:rPr lang="en-US" b="1" dirty="0">
                <a:latin typeface="HelveticaNeueLT Com 37 ThCn" panose="020B0406020202030204" pitchFamily="34" charset="0"/>
              </a:rPr>
              <a:t>Source:</a:t>
            </a:r>
            <a:r>
              <a:rPr lang="en-US" dirty="0">
                <a:latin typeface="HelveticaNeueLT Com 37 ThCn" panose="020B0406020202030204" pitchFamily="34" charset="0"/>
              </a:rPr>
              <a:t>  https://www.smashingmagazine.com/2011/01/guidelines-for-responsive-web-design/</a:t>
            </a:r>
          </a:p>
        </p:txBody>
      </p:sp>
    </p:spTree>
    <p:extLst>
      <p:ext uri="{BB962C8B-B14F-4D97-AF65-F5344CB8AC3E}">
        <p14:creationId xmlns:p14="http://schemas.microsoft.com/office/powerpoint/2010/main" val="3121695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978" y="365126"/>
            <a:ext cx="11022145" cy="689952"/>
          </a:xfrm>
        </p:spPr>
        <p:txBody>
          <a:bodyPr>
            <a:normAutofit fontScale="90000"/>
          </a:bodyPr>
          <a:lstStyle/>
          <a:p>
            <a:pPr algn="ctr"/>
            <a:r>
              <a:rPr lang="en-US" dirty="0">
                <a:latin typeface="HelveticaNeueLT Com 37 ThCn" panose="020B0406020202030204" pitchFamily="34" charset="0"/>
              </a:rPr>
              <a:t>Evolution of CSS Standards</a:t>
            </a:r>
          </a:p>
        </p:txBody>
      </p:sp>
      <p:sp>
        <p:nvSpPr>
          <p:cNvPr id="6" name="TextBox 5"/>
          <p:cNvSpPr txBox="1"/>
          <p:nvPr/>
        </p:nvSpPr>
        <p:spPr>
          <a:xfrm>
            <a:off x="1405095" y="1562918"/>
            <a:ext cx="10949352" cy="369332"/>
          </a:xfrm>
          <a:prstGeom prst="rect">
            <a:avLst/>
          </a:prstGeom>
          <a:noFill/>
        </p:spPr>
        <p:txBody>
          <a:bodyPr wrap="square" rtlCol="0">
            <a:spAutoFit/>
          </a:bodyPr>
          <a:lstStyle/>
          <a:p>
            <a:pPr marL="0" lvl="1"/>
            <a:r>
              <a:rPr lang="en-US" b="1" dirty="0">
                <a:latin typeface="HelveticaNeueLT Com 37 ThCn" panose="020B0406020202030204" pitchFamily="34" charset="0"/>
              </a:rPr>
              <a:t>Media Queries – </a:t>
            </a:r>
            <a:r>
              <a:rPr lang="en-US" dirty="0">
                <a:latin typeface="HelveticaNeueLT Com 37 ThCn" panose="020B0406020202030204" pitchFamily="34" charset="0"/>
              </a:rPr>
              <a:t>A CSS3 Module / Standard that allows content rendering to adapt to conditions such as screen resolution. </a:t>
            </a:r>
            <a:endParaRPr lang="en-US" b="1" dirty="0">
              <a:latin typeface="HelveticaNeueLT Com 37 ThCn" panose="020B0406020202030204" pitchFamily="34" charset="0"/>
            </a:endParaRPr>
          </a:p>
        </p:txBody>
      </p:sp>
      <p:sp>
        <p:nvSpPr>
          <p:cNvPr id="4" name="Rectangle 3"/>
          <p:cNvSpPr/>
          <p:nvPr/>
        </p:nvSpPr>
        <p:spPr>
          <a:xfrm>
            <a:off x="1524000" y="2274838"/>
            <a:ext cx="9144000" cy="1631216"/>
          </a:xfrm>
          <a:prstGeom prst="rect">
            <a:avLst/>
          </a:prstGeom>
        </p:spPr>
        <p:txBody>
          <a:bodyPr wrap="square">
            <a:spAutoFit/>
          </a:bodyPr>
          <a:lstStyle/>
          <a:p>
            <a:r>
              <a:rPr lang="en-US" sz="2000" dirty="0">
                <a:latin typeface="HelveticaNeueLT Com 37 ThCn" panose="020B0406020202030204" pitchFamily="34" charset="0"/>
              </a:rPr>
              <a:t>A media query consists of a media type and one or more expressions, involving media features, which resolve to either true or false. The result of the query is true if the media type specified in the media query matches the type of device the document is being displayed on and all expressions in the media query are true. When a media query is true, the corresponding style sheet or style rules are applied, following the normal cascading rules.</a:t>
            </a:r>
          </a:p>
        </p:txBody>
      </p:sp>
      <p:sp>
        <p:nvSpPr>
          <p:cNvPr id="5" name="Rectangle 1"/>
          <p:cNvSpPr>
            <a:spLocks noChangeArrowheads="1"/>
          </p:cNvSpPr>
          <p:nvPr/>
        </p:nvSpPr>
        <p:spPr bwMode="auto">
          <a:xfrm>
            <a:off x="1524000" y="4414819"/>
            <a:ext cx="9144000" cy="338554"/>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@media</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screen</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and</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rgbClr val="666666"/>
                </a:solidFill>
                <a:effectLst/>
                <a:latin typeface="Arial" panose="020B0604020202020204" pitchFamily="34" charset="0"/>
              </a:rPr>
              <a:t>(</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min-width</a:t>
            </a:r>
            <a:r>
              <a:rPr kumimoji="0" lang="en-US" altLang="en-US" sz="1600" b="0" i="0" u="none" strike="noStrike" cap="none" normalizeH="0" baseline="0" dirty="0">
                <a:ln>
                  <a:noFill/>
                </a:ln>
                <a:solidFill>
                  <a:srgbClr val="AA22FF"/>
                </a:solidFill>
                <a:effectLst/>
                <a:latin typeface="Courier New" panose="02070309020205020404" pitchFamily="49" charset="0"/>
                <a:cs typeface="Courier New" panose="02070309020205020404" pitchFamily="49" charset="0"/>
              </a:rPr>
              <a:t>:500px</a:t>
            </a:r>
            <a:r>
              <a:rPr kumimoji="0" lang="en-US" altLang="en-US" sz="1600" b="0" i="0" u="none" strike="noStrike" cap="none" normalizeH="0" baseline="0" dirty="0">
                <a:ln>
                  <a:noFill/>
                </a:ln>
                <a:solidFill>
                  <a:srgbClr val="666666"/>
                </a:solidFill>
                <a:effectLst/>
                <a:latin typeface="Arial" panose="020B0604020202020204" pitchFamily="34" charset="0"/>
              </a:rPr>
              <a: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600" b="0" i="0" u="none" strike="noStrike" cap="none" normalizeH="0" baseline="0" dirty="0">
                <a:ln>
                  <a:noFill/>
                </a:ln>
                <a:solidFill>
                  <a:srgbClr val="666666"/>
                </a:solidFill>
                <a:effectLst/>
                <a:latin typeface="Arial" panose="020B0604020202020204" pitchFamily="34" charset="0"/>
              </a:rPr>
              <a: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7" name="TextBox 6"/>
          <p:cNvSpPr txBox="1"/>
          <p:nvPr/>
        </p:nvSpPr>
        <p:spPr>
          <a:xfrm>
            <a:off x="3205433" y="5939246"/>
            <a:ext cx="5781134" cy="369332"/>
          </a:xfrm>
          <a:prstGeom prst="rect">
            <a:avLst/>
          </a:prstGeom>
          <a:noFill/>
        </p:spPr>
        <p:txBody>
          <a:bodyPr wrap="none" rtlCol="0">
            <a:spAutoFit/>
          </a:bodyPr>
          <a:lstStyle/>
          <a:p>
            <a:r>
              <a:rPr lang="en-US" b="1" dirty="0">
                <a:latin typeface="HelveticaNeueLT Com 37 ThCn" panose="020B0406020202030204" pitchFamily="34" charset="0"/>
              </a:rPr>
              <a:t>Learn More: </a:t>
            </a:r>
            <a:r>
              <a:rPr lang="en-US" dirty="0">
                <a:latin typeface="HelveticaNeueLT Com 37 ThCn" panose="020B0406020202030204" pitchFamily="34" charset="0"/>
              </a:rPr>
              <a:t>http://www.w3schools.com/cssref/css3_pr_mediaquery.asp</a:t>
            </a:r>
          </a:p>
        </p:txBody>
      </p:sp>
    </p:spTree>
    <p:extLst>
      <p:ext uri="{BB962C8B-B14F-4D97-AF65-F5344CB8AC3E}">
        <p14:creationId xmlns:p14="http://schemas.microsoft.com/office/powerpoint/2010/main" val="818266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257" y="22226"/>
            <a:ext cx="10948790" cy="1325563"/>
          </a:xfrm>
        </p:spPr>
        <p:txBody>
          <a:bodyPr/>
          <a:lstStyle/>
          <a:p>
            <a:pPr algn="ctr"/>
            <a:r>
              <a:rPr lang="en-US" dirty="0">
                <a:latin typeface="HelveticaNeueLT Com 37 ThCn" panose="020B0406020202030204" pitchFamily="34" charset="0"/>
              </a:rPr>
              <a:t>Implementing CSS</a:t>
            </a:r>
          </a:p>
        </p:txBody>
      </p:sp>
      <p:sp>
        <p:nvSpPr>
          <p:cNvPr id="4" name="Content Placeholder 3"/>
          <p:cNvSpPr>
            <a:spLocks noGrp="1"/>
          </p:cNvSpPr>
          <p:nvPr>
            <p:ph idx="1"/>
          </p:nvPr>
        </p:nvSpPr>
        <p:spPr>
          <a:xfrm>
            <a:off x="625257" y="4341510"/>
            <a:ext cx="10961317" cy="1821295"/>
          </a:xfrm>
        </p:spPr>
        <p:txBody>
          <a:bodyPr>
            <a:normAutofit/>
          </a:bodyPr>
          <a:lstStyle/>
          <a:p>
            <a:pPr marL="0" indent="0" algn="ctr">
              <a:buNone/>
            </a:pPr>
            <a:r>
              <a:rPr lang="en-US" dirty="0">
                <a:latin typeface="HelveticaNeueLT Com 37 ThCn" panose="020B0406020202030204" pitchFamily="34" charset="0"/>
              </a:rPr>
              <a:t>This CSS example can be viewed on </a:t>
            </a:r>
            <a:r>
              <a:rPr lang="en-US" dirty="0" err="1">
                <a:latin typeface="HelveticaNeueLT Com 37 ThCn" panose="020B0406020202030204" pitchFamily="34" charset="0"/>
              </a:rPr>
              <a:t>CodePen</a:t>
            </a:r>
            <a:r>
              <a:rPr lang="en-US" dirty="0">
                <a:latin typeface="HelveticaNeueLT Com 37 ThCn" panose="020B0406020202030204" pitchFamily="34" charset="0"/>
              </a:rPr>
              <a:t>:</a:t>
            </a:r>
            <a:br>
              <a:rPr lang="en-US" dirty="0">
                <a:latin typeface="HelveticaNeueLT Com 37 ThCn" panose="020B0406020202030204" pitchFamily="34" charset="0"/>
              </a:rPr>
            </a:br>
            <a:endParaRPr lang="en-US" dirty="0">
              <a:latin typeface="HelveticaNeueLT Com 37 ThCn" panose="020B0406020202030204" pitchFamily="34" charset="0"/>
            </a:endParaRPr>
          </a:p>
          <a:p>
            <a:pPr marL="0" indent="0" algn="ctr">
              <a:buNone/>
            </a:pPr>
            <a:r>
              <a:rPr lang="en-US" dirty="0">
                <a:latin typeface="HelveticaNeueLT Com 37 ThCn" panose="020B0406020202030204" pitchFamily="34" charset="0"/>
              </a:rPr>
              <a:t>http://codepen.io/MCharron/pen/gwyXdy</a:t>
            </a:r>
          </a:p>
        </p:txBody>
      </p:sp>
      <p:sp>
        <p:nvSpPr>
          <p:cNvPr id="5" name="Title 1"/>
          <p:cNvSpPr txBox="1">
            <a:spLocks/>
          </p:cNvSpPr>
          <p:nvPr/>
        </p:nvSpPr>
        <p:spPr>
          <a:xfrm>
            <a:off x="612730" y="2228895"/>
            <a:ext cx="1096131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HelveticaNeueLT Com 37 ThCn" panose="020B0406020202030204" pitchFamily="34" charset="0"/>
              </a:rPr>
              <a:t>Demo Time:</a:t>
            </a:r>
          </a:p>
          <a:p>
            <a:pPr algn="ctr"/>
            <a:r>
              <a:rPr lang="en-US" sz="2800" b="1" dirty="0">
                <a:latin typeface="HelveticaNeueLT Com 37 ThCn" panose="020B0406020202030204" pitchFamily="34" charset="0"/>
              </a:rPr>
              <a:t>Adding Media Queries to Our CSS</a:t>
            </a:r>
          </a:p>
        </p:txBody>
      </p:sp>
    </p:spTree>
    <p:extLst>
      <p:ext uri="{BB962C8B-B14F-4D97-AF65-F5344CB8AC3E}">
        <p14:creationId xmlns:p14="http://schemas.microsoft.com/office/powerpoint/2010/main" val="95651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046" y="1671407"/>
            <a:ext cx="513056" cy="63244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8590" y="1628095"/>
            <a:ext cx="583327" cy="719070"/>
          </a:xfrm>
          <a:prstGeom prst="rect">
            <a:avLst/>
          </a:prstGeom>
        </p:spPr>
      </p:pic>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475710" y="1582451"/>
            <a:ext cx="2000250" cy="82375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6925" y="5979064"/>
            <a:ext cx="737900" cy="512646"/>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2980" y="5627132"/>
            <a:ext cx="1185491" cy="864578"/>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6352" y="5312411"/>
            <a:ext cx="860062" cy="1179299"/>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601" y="4985851"/>
            <a:ext cx="1979984" cy="1527318"/>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1837" y="5393862"/>
            <a:ext cx="1986232" cy="1148664"/>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63768" y="5753810"/>
            <a:ext cx="512646" cy="737900"/>
          </a:xfrm>
          <a:prstGeom prst="rect">
            <a:avLst/>
          </a:prstGeom>
        </p:spPr>
      </p:pic>
      <p:sp>
        <p:nvSpPr>
          <p:cNvPr id="13" name="TextBox 12"/>
          <p:cNvSpPr txBox="1"/>
          <p:nvPr/>
        </p:nvSpPr>
        <p:spPr>
          <a:xfrm>
            <a:off x="5210940" y="1387466"/>
            <a:ext cx="506478" cy="1200329"/>
          </a:xfrm>
          <a:prstGeom prst="rect">
            <a:avLst/>
          </a:prstGeom>
          <a:noFill/>
        </p:spPr>
        <p:txBody>
          <a:bodyPr wrap="square" rtlCol="0">
            <a:spAutoFit/>
          </a:bodyPr>
          <a:lstStyle/>
          <a:p>
            <a:r>
              <a:rPr lang="en-US" sz="7200" b="1" dirty="0">
                <a:latin typeface="HelveticaNeueLT Std Lt Cn" panose="020B0406020202030204" pitchFamily="34" charset="0"/>
              </a:rPr>
              <a:t>+</a:t>
            </a:r>
          </a:p>
        </p:txBody>
      </p:sp>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1738" y="3482298"/>
            <a:ext cx="2123847" cy="1179915"/>
          </a:xfrm>
          <a:prstGeom prst="rect">
            <a:avLst/>
          </a:prstGeom>
        </p:spPr>
      </p:pic>
      <p:cxnSp>
        <p:nvCxnSpPr>
          <p:cNvPr id="16" name="Elbow Connector 15"/>
          <p:cNvCxnSpPr>
            <a:stCxn id="14" idx="2"/>
            <a:endCxn id="9" idx="0"/>
          </p:cNvCxnSpPr>
          <p:nvPr/>
        </p:nvCxnSpPr>
        <p:spPr>
          <a:xfrm rot="5400000">
            <a:off x="3484309" y="2396498"/>
            <a:ext cx="323638" cy="4855069"/>
          </a:xfrm>
          <a:prstGeom prst="bentConnector3">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4" idx="2"/>
            <a:endCxn id="10" idx="0"/>
          </p:cNvCxnSpPr>
          <p:nvPr/>
        </p:nvCxnSpPr>
        <p:spPr>
          <a:xfrm rot="5400000">
            <a:off x="4803484" y="4123683"/>
            <a:ext cx="731649" cy="1808709"/>
          </a:xfrm>
          <a:prstGeom prst="bentConnector3">
            <a:avLst>
              <a:gd name="adj1" fmla="val 22624"/>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4" idx="2"/>
            <a:endCxn id="7" idx="0"/>
          </p:cNvCxnSpPr>
          <p:nvPr/>
        </p:nvCxnSpPr>
        <p:spPr>
          <a:xfrm rot="16200000" flipH="1">
            <a:off x="6012235" y="4723640"/>
            <a:ext cx="964919" cy="842064"/>
          </a:xfrm>
          <a:prstGeom prst="bentConnector3">
            <a:avLst>
              <a:gd name="adj1" fmla="val 17509"/>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4" idx="2"/>
            <a:endCxn id="8" idx="0"/>
          </p:cNvCxnSpPr>
          <p:nvPr/>
        </p:nvCxnSpPr>
        <p:spPr>
          <a:xfrm rot="16200000" flipH="1">
            <a:off x="7044923" y="3690951"/>
            <a:ext cx="650198" cy="2592721"/>
          </a:xfrm>
          <a:prstGeom prst="bentConnector3">
            <a:avLst>
              <a:gd name="adj1" fmla="val 2589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4" idx="2"/>
            <a:endCxn id="6" idx="0"/>
          </p:cNvCxnSpPr>
          <p:nvPr/>
        </p:nvCxnSpPr>
        <p:spPr>
          <a:xfrm rot="16200000" flipH="1">
            <a:off x="7406343" y="3329531"/>
            <a:ext cx="1316851" cy="3982213"/>
          </a:xfrm>
          <a:prstGeom prst="bentConnector3">
            <a:avLst>
              <a:gd name="adj1" fmla="val 12966"/>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4" idx="2"/>
            <a:endCxn id="11" idx="0"/>
          </p:cNvCxnSpPr>
          <p:nvPr/>
        </p:nvCxnSpPr>
        <p:spPr>
          <a:xfrm rot="16200000" flipH="1">
            <a:off x="8101078" y="2634796"/>
            <a:ext cx="1091597" cy="5146429"/>
          </a:xfrm>
          <a:prstGeom prst="bentConnector3">
            <a:avLst>
              <a:gd name="adj1" fmla="val 14748"/>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61927" y="1442183"/>
            <a:ext cx="1033920" cy="1256747"/>
          </a:xfrm>
          <a:prstGeom prst="rect">
            <a:avLst/>
          </a:prstGeom>
        </p:spPr>
      </p:pic>
      <p:sp>
        <p:nvSpPr>
          <p:cNvPr id="38" name="Right Arrow 37"/>
          <p:cNvSpPr/>
          <p:nvPr/>
        </p:nvSpPr>
        <p:spPr>
          <a:xfrm>
            <a:off x="7111536" y="1898835"/>
            <a:ext cx="687480" cy="48819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218593" y="2584869"/>
            <a:ext cx="2520588" cy="369332"/>
          </a:xfrm>
          <a:prstGeom prst="rect">
            <a:avLst/>
          </a:prstGeom>
          <a:noFill/>
        </p:spPr>
        <p:txBody>
          <a:bodyPr wrap="square" rtlCol="0">
            <a:spAutoFit/>
          </a:bodyPr>
          <a:lstStyle/>
          <a:p>
            <a:r>
              <a:rPr lang="en-US" b="1" dirty="0">
                <a:latin typeface="HelveticaNeueLT Com 37 ThCn" panose="020B0406020202030204" pitchFamily="34" charset="0"/>
              </a:rPr>
              <a:t>Create 1 Set of Content</a:t>
            </a:r>
          </a:p>
        </p:txBody>
      </p:sp>
      <p:sp>
        <p:nvSpPr>
          <p:cNvPr id="40" name="TextBox 39"/>
          <p:cNvSpPr txBox="1"/>
          <p:nvPr/>
        </p:nvSpPr>
        <p:spPr>
          <a:xfrm>
            <a:off x="3901726" y="2584869"/>
            <a:ext cx="3525824" cy="369332"/>
          </a:xfrm>
          <a:prstGeom prst="rect">
            <a:avLst/>
          </a:prstGeom>
          <a:noFill/>
        </p:spPr>
        <p:txBody>
          <a:bodyPr wrap="square" rtlCol="0">
            <a:spAutoFit/>
          </a:bodyPr>
          <a:lstStyle/>
          <a:p>
            <a:r>
              <a:rPr lang="en-US" b="1" dirty="0">
                <a:latin typeface="HelveticaNeueLT Com 37 ThCn" panose="020B0406020202030204" pitchFamily="34" charset="0"/>
              </a:rPr>
              <a:t>Using HTML &amp; CSS3 Media Queries</a:t>
            </a:r>
          </a:p>
        </p:txBody>
      </p:sp>
      <p:sp>
        <p:nvSpPr>
          <p:cNvPr id="41" name="TextBox 40"/>
          <p:cNvSpPr txBox="1"/>
          <p:nvPr/>
        </p:nvSpPr>
        <p:spPr>
          <a:xfrm>
            <a:off x="7712922" y="2584869"/>
            <a:ext cx="4344687" cy="369332"/>
          </a:xfrm>
          <a:prstGeom prst="rect">
            <a:avLst/>
          </a:prstGeom>
          <a:noFill/>
        </p:spPr>
        <p:txBody>
          <a:bodyPr wrap="square" rtlCol="0">
            <a:spAutoFit/>
          </a:bodyPr>
          <a:lstStyle/>
          <a:p>
            <a:r>
              <a:rPr lang="en-US" b="1" dirty="0">
                <a:latin typeface="HelveticaNeueLT Com 37 ThCn" panose="020B0406020202030204" pitchFamily="34" charset="0"/>
              </a:rPr>
              <a:t>Same Content, Multi Screens, Same URL</a:t>
            </a:r>
          </a:p>
        </p:txBody>
      </p:sp>
      <p:sp>
        <p:nvSpPr>
          <p:cNvPr id="48" name="TextBox 47"/>
          <p:cNvSpPr txBox="1"/>
          <p:nvPr/>
        </p:nvSpPr>
        <p:spPr>
          <a:xfrm>
            <a:off x="633046" y="293856"/>
            <a:ext cx="10949354" cy="769441"/>
          </a:xfrm>
          <a:prstGeom prst="rect">
            <a:avLst/>
          </a:prstGeom>
          <a:noFill/>
        </p:spPr>
        <p:txBody>
          <a:bodyPr wrap="square" rtlCol="0">
            <a:spAutoFit/>
          </a:bodyPr>
          <a:lstStyle/>
          <a:p>
            <a:pPr algn="ctr"/>
            <a:r>
              <a:rPr lang="en-US" sz="4400" dirty="0">
                <a:latin typeface="HelveticaNeueLT Com 37 ThCn" panose="020B0406020202030204" pitchFamily="34" charset="0"/>
              </a:rPr>
              <a:t>Solution 2:  Responsive Design Websites</a:t>
            </a:r>
          </a:p>
        </p:txBody>
      </p:sp>
    </p:spTree>
    <p:extLst>
      <p:ext uri="{BB962C8B-B14F-4D97-AF65-F5344CB8AC3E}">
        <p14:creationId xmlns:p14="http://schemas.microsoft.com/office/powerpoint/2010/main" val="165117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8" grpId="0" animBg="1"/>
      <p:bldP spid="39" grpId="0"/>
      <p:bldP spid="40" grpId="0"/>
      <p:bldP spid="4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2885" y="698765"/>
            <a:ext cx="7682388" cy="5242560"/>
          </a:xfrm>
          <a:prstGeom prst="rect">
            <a:avLst/>
          </a:prstGeom>
        </p:spPr>
      </p:pic>
      <p:pic>
        <p:nvPicPr>
          <p:cNvPr id="5" name="Picture 4"/>
          <p:cNvPicPr>
            <a:picLocks noChangeAspect="1"/>
          </p:cNvPicPr>
          <p:nvPr/>
        </p:nvPicPr>
        <p:blipFill>
          <a:blip r:embed="rId3"/>
          <a:stretch>
            <a:fillRect/>
          </a:stretch>
        </p:blipFill>
        <p:spPr>
          <a:xfrm>
            <a:off x="8506469" y="698765"/>
            <a:ext cx="3345720" cy="5894841"/>
          </a:xfrm>
          <a:prstGeom prst="rect">
            <a:avLst/>
          </a:prstGeom>
        </p:spPr>
      </p:pic>
    </p:spTree>
    <p:extLst>
      <p:ext uri="{BB962C8B-B14F-4D97-AF65-F5344CB8AC3E}">
        <p14:creationId xmlns:p14="http://schemas.microsoft.com/office/powerpoint/2010/main" val="2362249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48948" y="1997724"/>
            <a:ext cx="5216546" cy="2522025"/>
          </a:xfrm>
        </p:spPr>
      </p:pic>
      <p:sp>
        <p:nvSpPr>
          <p:cNvPr id="8" name="Title 1"/>
          <p:cNvSpPr>
            <a:spLocks noGrp="1"/>
          </p:cNvSpPr>
          <p:nvPr>
            <p:ph type="title"/>
          </p:nvPr>
        </p:nvSpPr>
        <p:spPr>
          <a:xfrm>
            <a:off x="838200" y="29845"/>
            <a:ext cx="10515600" cy="1325563"/>
          </a:xfrm>
        </p:spPr>
        <p:txBody>
          <a:bodyPr/>
          <a:lstStyle/>
          <a:p>
            <a:pPr algn="ctr"/>
            <a:r>
              <a:rPr lang="en-US" dirty="0">
                <a:latin typeface="HelveticaNeueLT Com 37 ThCn" panose="020B0406020202030204" pitchFamily="34" charset="0"/>
              </a:rPr>
              <a:t>Responsive Design – Grids</a:t>
            </a:r>
          </a:p>
        </p:txBody>
      </p:sp>
      <p:sp>
        <p:nvSpPr>
          <p:cNvPr id="9" name="TextBox 8"/>
          <p:cNvSpPr txBox="1"/>
          <p:nvPr/>
        </p:nvSpPr>
        <p:spPr>
          <a:xfrm>
            <a:off x="1532708" y="1623255"/>
            <a:ext cx="3675017" cy="923330"/>
          </a:xfrm>
          <a:prstGeom prst="rect">
            <a:avLst/>
          </a:prstGeom>
          <a:noFill/>
        </p:spPr>
        <p:txBody>
          <a:bodyPr wrap="square" rtlCol="0">
            <a:spAutoFit/>
          </a:bodyPr>
          <a:lstStyle/>
          <a:p>
            <a:r>
              <a:rPr lang="en-US" dirty="0">
                <a:latin typeface="HelveticaNeueLT Com 37 ThCn" panose="020B0406020202030204" pitchFamily="34" charset="0"/>
              </a:rPr>
              <a:t>Most frameworks, and websites in general utilize a grid based system to handle responsive layouts. </a:t>
            </a:r>
          </a:p>
        </p:txBody>
      </p:sp>
      <p:sp>
        <p:nvSpPr>
          <p:cNvPr id="2" name="Rectangle 1"/>
          <p:cNvSpPr/>
          <p:nvPr/>
        </p:nvSpPr>
        <p:spPr>
          <a:xfrm>
            <a:off x="1532708" y="3380295"/>
            <a:ext cx="3675018" cy="646331"/>
          </a:xfrm>
          <a:prstGeom prst="rect">
            <a:avLst/>
          </a:prstGeom>
        </p:spPr>
        <p:txBody>
          <a:bodyPr wrap="square">
            <a:spAutoFit/>
          </a:bodyPr>
          <a:lstStyle/>
          <a:p>
            <a:r>
              <a:rPr lang="en-US" dirty="0">
                <a:latin typeface="HelveticaNeueLT Com 37 ThCn" panose="020B0406020202030204" pitchFamily="34" charset="0"/>
              </a:rPr>
              <a:t>Less prone to inconsistent results than trying to do freeform designs.</a:t>
            </a:r>
          </a:p>
        </p:txBody>
      </p:sp>
      <p:sp>
        <p:nvSpPr>
          <p:cNvPr id="3" name="Rectangle 2"/>
          <p:cNvSpPr/>
          <p:nvPr/>
        </p:nvSpPr>
        <p:spPr>
          <a:xfrm>
            <a:off x="1532707" y="4860336"/>
            <a:ext cx="3675017" cy="646331"/>
          </a:xfrm>
          <a:prstGeom prst="rect">
            <a:avLst/>
          </a:prstGeom>
        </p:spPr>
        <p:txBody>
          <a:bodyPr wrap="square">
            <a:spAutoFit/>
          </a:bodyPr>
          <a:lstStyle/>
          <a:p>
            <a:r>
              <a:rPr lang="en-US" dirty="0">
                <a:latin typeface="HelveticaNeueLT Com 37 ThCn" panose="020B0406020202030204" pitchFamily="34" charset="0"/>
              </a:rPr>
              <a:t>Grids give flexibility while still providing structure.</a:t>
            </a:r>
          </a:p>
        </p:txBody>
      </p:sp>
    </p:spTree>
    <p:extLst>
      <p:ext uri="{BB962C8B-B14F-4D97-AF65-F5344CB8AC3E}">
        <p14:creationId xmlns:p14="http://schemas.microsoft.com/office/powerpoint/2010/main" val="2525529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633046" y="293856"/>
            <a:ext cx="10949354" cy="769441"/>
          </a:xfrm>
          <a:prstGeom prst="rect">
            <a:avLst/>
          </a:prstGeom>
          <a:noFill/>
        </p:spPr>
        <p:txBody>
          <a:bodyPr wrap="square" rtlCol="0">
            <a:spAutoFit/>
          </a:bodyPr>
          <a:lstStyle/>
          <a:p>
            <a:pPr algn="ctr"/>
            <a:r>
              <a:rPr lang="en-US" sz="4400" dirty="0">
                <a:latin typeface="HelveticaNeueLT Com 37 ThCn" panose="020B0406020202030204" pitchFamily="34" charset="0"/>
              </a:rPr>
              <a:t>Responsive Design - Grids</a:t>
            </a:r>
          </a:p>
        </p:txBody>
      </p:sp>
      <p:pic>
        <p:nvPicPr>
          <p:cNvPr id="10242" name="Picture 2" descr="https://blog.stephaniewalter.fr/wp-content/uploads/2013/06/content-is-like-water-124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429" y="1621029"/>
            <a:ext cx="4914314" cy="36857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7314021" y="1249226"/>
            <a:ext cx="3390900" cy="4997933"/>
            <a:chOff x="7314021" y="1249226"/>
            <a:chExt cx="3390900" cy="4997933"/>
          </a:xfrm>
        </p:grpSpPr>
        <p:pic>
          <p:nvPicPr>
            <p:cNvPr id="10244" name="Picture 4" descr="https://qph.ec.quoracdn.net/main-qimg-ec5285eeed3bb5dc6788d4efb417ad64?convert_to_webp=tr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2730" y="2805524"/>
              <a:ext cx="3371397" cy="34416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48" name="Picture 8" descr="http://i.amz.mshcdn.com/-9evJoyejYxK3nwdFg_u9IPPS3s=/356x205/2014%2F05%2F22%2Fc3%2FTetris.c257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4021" y="1249226"/>
              <a:ext cx="3390900" cy="19526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1103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29845"/>
            <a:ext cx="10961077" cy="1325563"/>
          </a:xfrm>
        </p:spPr>
        <p:txBody>
          <a:bodyPr/>
          <a:lstStyle/>
          <a:p>
            <a:pPr algn="ctr"/>
            <a:r>
              <a:rPr lang="en-US" dirty="0" err="1">
                <a:latin typeface="HelveticaNeueLT Com 37 ThCn" panose="020B0406020202030204" pitchFamily="34" charset="0"/>
              </a:rPr>
              <a:t>Artifex</a:t>
            </a:r>
            <a:r>
              <a:rPr lang="en-US" dirty="0">
                <a:latin typeface="HelveticaNeueLT Com 37 ThCn" panose="020B0406020202030204" pitchFamily="34" charset="0"/>
              </a:rPr>
              <a:t> Technology Consulting, Inc.</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08977" y="1219018"/>
            <a:ext cx="7362320" cy="33098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2459866" y="4912478"/>
            <a:ext cx="1993879" cy="369332"/>
          </a:xfrm>
          <a:prstGeom prst="rect">
            <a:avLst/>
          </a:prstGeom>
          <a:noFill/>
        </p:spPr>
        <p:txBody>
          <a:bodyPr wrap="none" rtlCol="0">
            <a:spAutoFit/>
          </a:bodyPr>
          <a:lstStyle/>
          <a:p>
            <a:r>
              <a:rPr lang="en-US" dirty="0"/>
              <a:t>Established in 2002</a:t>
            </a:r>
          </a:p>
        </p:txBody>
      </p:sp>
      <p:sp>
        <p:nvSpPr>
          <p:cNvPr id="7" name="TextBox 6"/>
          <p:cNvSpPr txBox="1"/>
          <p:nvPr/>
        </p:nvSpPr>
        <p:spPr>
          <a:xfrm>
            <a:off x="7028376" y="4916445"/>
            <a:ext cx="2742921" cy="369332"/>
          </a:xfrm>
          <a:prstGeom prst="rect">
            <a:avLst/>
          </a:prstGeom>
          <a:noFill/>
        </p:spPr>
        <p:txBody>
          <a:bodyPr wrap="square" rtlCol="0">
            <a:spAutoFit/>
          </a:bodyPr>
          <a:lstStyle/>
          <a:p>
            <a:r>
              <a:rPr lang="en-US" dirty="0"/>
              <a:t>World Wide Client Base</a:t>
            </a:r>
          </a:p>
        </p:txBody>
      </p:sp>
      <p:sp>
        <p:nvSpPr>
          <p:cNvPr id="8" name="TextBox 7"/>
          <p:cNvSpPr txBox="1"/>
          <p:nvPr/>
        </p:nvSpPr>
        <p:spPr>
          <a:xfrm>
            <a:off x="2459866" y="6012664"/>
            <a:ext cx="3627425" cy="646331"/>
          </a:xfrm>
          <a:prstGeom prst="rect">
            <a:avLst/>
          </a:prstGeom>
          <a:noFill/>
        </p:spPr>
        <p:txBody>
          <a:bodyPr wrap="square" rtlCol="0">
            <a:spAutoFit/>
          </a:bodyPr>
          <a:lstStyle/>
          <a:p>
            <a:r>
              <a:rPr lang="en-US" dirty="0"/>
              <a:t>Focused on Web Based, Custom Software Development</a:t>
            </a:r>
          </a:p>
        </p:txBody>
      </p:sp>
      <p:sp>
        <p:nvSpPr>
          <p:cNvPr id="9" name="TextBox 8"/>
          <p:cNvSpPr txBox="1"/>
          <p:nvPr/>
        </p:nvSpPr>
        <p:spPr>
          <a:xfrm>
            <a:off x="2459866" y="5341083"/>
            <a:ext cx="3744464" cy="646331"/>
          </a:xfrm>
          <a:prstGeom prst="rect">
            <a:avLst/>
          </a:prstGeom>
          <a:noFill/>
        </p:spPr>
        <p:txBody>
          <a:bodyPr wrap="square" rtlCol="0">
            <a:spAutoFit/>
          </a:bodyPr>
          <a:lstStyle/>
          <a:p>
            <a:r>
              <a:rPr lang="en-US" dirty="0"/>
              <a:t>Team of Developers, Designers, and Management/Support</a:t>
            </a:r>
          </a:p>
        </p:txBody>
      </p:sp>
      <p:sp>
        <p:nvSpPr>
          <p:cNvPr id="10" name="TextBox 9"/>
          <p:cNvSpPr txBox="1"/>
          <p:nvPr/>
        </p:nvSpPr>
        <p:spPr>
          <a:xfrm>
            <a:off x="7028376" y="5479583"/>
            <a:ext cx="2703945" cy="369332"/>
          </a:xfrm>
          <a:prstGeom prst="rect">
            <a:avLst/>
          </a:prstGeom>
          <a:noFill/>
        </p:spPr>
        <p:txBody>
          <a:bodyPr wrap="none" rtlCol="0">
            <a:spAutoFit/>
          </a:bodyPr>
          <a:lstStyle/>
          <a:p>
            <a:r>
              <a:rPr lang="en-US" dirty="0"/>
              <a:t>Microsoft Certified Partner</a:t>
            </a:r>
          </a:p>
        </p:txBody>
      </p:sp>
      <p:sp>
        <p:nvSpPr>
          <p:cNvPr id="11" name="TextBox 10"/>
          <p:cNvSpPr txBox="1"/>
          <p:nvPr/>
        </p:nvSpPr>
        <p:spPr>
          <a:xfrm>
            <a:off x="7028376" y="6012664"/>
            <a:ext cx="2703945" cy="646331"/>
          </a:xfrm>
          <a:prstGeom prst="rect">
            <a:avLst/>
          </a:prstGeom>
          <a:noFill/>
        </p:spPr>
        <p:txBody>
          <a:bodyPr wrap="square" rtlCol="0">
            <a:spAutoFit/>
          </a:bodyPr>
          <a:lstStyle/>
          <a:p>
            <a:r>
              <a:rPr lang="en-US" dirty="0"/>
              <a:t>Work with ASP.NET, PHP, JavaScript, Python, Etc.</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3745" y="1355408"/>
            <a:ext cx="3272783" cy="685299"/>
          </a:xfrm>
          <a:prstGeom prst="rect">
            <a:avLst/>
          </a:prstGeom>
        </p:spPr>
      </p:pic>
    </p:spTree>
    <p:extLst>
      <p:ext uri="{BB962C8B-B14F-4D97-AF65-F5344CB8AC3E}">
        <p14:creationId xmlns:p14="http://schemas.microsoft.com/office/powerpoint/2010/main" val="162695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84896" y="6375819"/>
            <a:ext cx="4553939" cy="369332"/>
          </a:xfrm>
          <a:prstGeom prst="rect">
            <a:avLst/>
          </a:prstGeom>
          <a:noFill/>
        </p:spPr>
        <p:txBody>
          <a:bodyPr wrap="none" rtlCol="0">
            <a:spAutoFit/>
          </a:bodyPr>
          <a:lstStyle/>
          <a:p>
            <a:r>
              <a:rPr lang="en-US" b="1" dirty="0">
                <a:latin typeface="HelveticaNeueLT Std Lt Cn" panose="020B0406020202030204" pitchFamily="34" charset="0"/>
              </a:rPr>
              <a:t>http://www.w3schools.com/css/css_rwd_grid.asp</a:t>
            </a:r>
          </a:p>
        </p:txBody>
      </p:sp>
      <p:pic>
        <p:nvPicPr>
          <p:cNvPr id="7170" name="Picture 2" descr="https://www.igentics.com/media/1086/1600x746-creativeindustries-web-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584" y="1619419"/>
            <a:ext cx="9999785" cy="46624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33046" y="293856"/>
            <a:ext cx="10949354" cy="769441"/>
          </a:xfrm>
          <a:prstGeom prst="rect">
            <a:avLst/>
          </a:prstGeom>
          <a:noFill/>
        </p:spPr>
        <p:txBody>
          <a:bodyPr wrap="square" rtlCol="0">
            <a:spAutoFit/>
          </a:bodyPr>
          <a:lstStyle/>
          <a:p>
            <a:pPr algn="ctr"/>
            <a:r>
              <a:rPr lang="en-US" sz="4400" dirty="0">
                <a:latin typeface="HelveticaNeueLT Com 37 ThCn" panose="020B0406020202030204" pitchFamily="34" charset="0"/>
              </a:rPr>
              <a:t>Responsive Design - Grids</a:t>
            </a:r>
          </a:p>
        </p:txBody>
      </p:sp>
    </p:spTree>
    <p:extLst>
      <p:ext uri="{BB962C8B-B14F-4D97-AF65-F5344CB8AC3E}">
        <p14:creationId xmlns:p14="http://schemas.microsoft.com/office/powerpoint/2010/main" val="1448519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45"/>
            <a:ext cx="10515600" cy="1325563"/>
          </a:xfrm>
        </p:spPr>
        <p:txBody>
          <a:bodyPr/>
          <a:lstStyle/>
          <a:p>
            <a:pPr algn="ctr"/>
            <a:r>
              <a:rPr lang="en-US" dirty="0">
                <a:latin typeface="HelveticaNeueLT Com 37 ThCn" panose="020B0406020202030204" pitchFamily="34" charset="0"/>
              </a:rPr>
              <a:t>Responsive Design HTML/CSS Frameworks</a:t>
            </a:r>
          </a:p>
        </p:txBody>
      </p:sp>
      <p:sp>
        <p:nvSpPr>
          <p:cNvPr id="10" name="Rectangle 9"/>
          <p:cNvSpPr/>
          <p:nvPr/>
        </p:nvSpPr>
        <p:spPr>
          <a:xfrm>
            <a:off x="1471246" y="1333834"/>
            <a:ext cx="9208476" cy="646331"/>
          </a:xfrm>
          <a:prstGeom prst="rect">
            <a:avLst/>
          </a:prstGeom>
        </p:spPr>
        <p:txBody>
          <a:bodyPr wrap="square">
            <a:spAutoFit/>
          </a:bodyPr>
          <a:lstStyle/>
          <a:p>
            <a:r>
              <a:rPr lang="en-US" dirty="0">
                <a:latin typeface="HelveticaNeueLT Com 37 ThCn" panose="020B0406020202030204" pitchFamily="34" charset="0"/>
              </a:rPr>
              <a:t>A framework is a standardized set of concepts, practices and criteria for dealing with a common type of problem, which can be used as a reference to help us approach and resolve new problems of a similar nature.</a:t>
            </a:r>
          </a:p>
        </p:txBody>
      </p:sp>
      <p:sp>
        <p:nvSpPr>
          <p:cNvPr id="11" name="Rectangle 10"/>
          <p:cNvSpPr/>
          <p:nvPr/>
        </p:nvSpPr>
        <p:spPr>
          <a:xfrm>
            <a:off x="1471246" y="2415784"/>
            <a:ext cx="9208476" cy="923330"/>
          </a:xfrm>
          <a:prstGeom prst="rect">
            <a:avLst/>
          </a:prstGeom>
        </p:spPr>
        <p:txBody>
          <a:bodyPr wrap="square">
            <a:spAutoFit/>
          </a:bodyPr>
          <a:lstStyle/>
          <a:p>
            <a:r>
              <a:rPr lang="en-US" dirty="0">
                <a:latin typeface="HelveticaNeueLT Com 37 ThCn" panose="020B0406020202030204" pitchFamily="34" charset="0"/>
              </a:rPr>
              <a:t>In the world of web design, a framework is defined as a package made up of a structure of files and folders of standardized code (HTML, CSS, JS documents etc.) which can be used to support the development of websites, as a basis to start building a site.</a:t>
            </a:r>
          </a:p>
        </p:txBody>
      </p:sp>
      <p:sp>
        <p:nvSpPr>
          <p:cNvPr id="15" name="TextBox 14"/>
          <p:cNvSpPr txBox="1"/>
          <p:nvPr/>
        </p:nvSpPr>
        <p:spPr>
          <a:xfrm>
            <a:off x="4488027" y="5833795"/>
            <a:ext cx="3215945" cy="523220"/>
          </a:xfrm>
          <a:prstGeom prst="rect">
            <a:avLst/>
          </a:prstGeom>
          <a:noFill/>
        </p:spPr>
        <p:txBody>
          <a:bodyPr wrap="none" rtlCol="0">
            <a:spAutoFit/>
          </a:bodyPr>
          <a:lstStyle/>
          <a:p>
            <a:r>
              <a:rPr lang="en-US" sz="2800" b="1" dirty="0">
                <a:latin typeface="HelveticaNeueLT Com 37 ThCn" panose="020B0406020202030204" pitchFamily="34" charset="0"/>
              </a:rPr>
              <a:t>Don’t Reinvent the wheel!</a:t>
            </a:r>
          </a:p>
        </p:txBody>
      </p:sp>
      <p:sp>
        <p:nvSpPr>
          <p:cNvPr id="7" name="Rectangle 6"/>
          <p:cNvSpPr/>
          <p:nvPr/>
        </p:nvSpPr>
        <p:spPr>
          <a:xfrm>
            <a:off x="1471247" y="4856684"/>
            <a:ext cx="9208476" cy="646331"/>
          </a:xfrm>
          <a:prstGeom prst="rect">
            <a:avLst/>
          </a:prstGeom>
        </p:spPr>
        <p:txBody>
          <a:bodyPr wrap="square">
            <a:spAutoFit/>
          </a:bodyPr>
          <a:lstStyle/>
          <a:p>
            <a:r>
              <a:rPr lang="en-US" dirty="0">
                <a:latin typeface="HelveticaNeueLT Com 37 ThCn" panose="020B0406020202030204" pitchFamily="34" charset="0"/>
              </a:rPr>
              <a:t>The rise of responsive web design techniques, which facilitate the development of websites that can adapt to various resolutions for different mobile and desktop devices, lead to the creation of responsive frameworks. </a:t>
            </a:r>
          </a:p>
        </p:txBody>
      </p:sp>
      <p:sp>
        <p:nvSpPr>
          <p:cNvPr id="8" name="Rectangle 7"/>
          <p:cNvSpPr/>
          <p:nvPr/>
        </p:nvSpPr>
        <p:spPr>
          <a:xfrm>
            <a:off x="1396957" y="3775066"/>
            <a:ext cx="9282765" cy="646331"/>
          </a:xfrm>
          <a:prstGeom prst="rect">
            <a:avLst/>
          </a:prstGeom>
        </p:spPr>
        <p:txBody>
          <a:bodyPr wrap="square">
            <a:spAutoFit/>
          </a:bodyPr>
          <a:lstStyle/>
          <a:p>
            <a:r>
              <a:rPr lang="en-US" dirty="0">
                <a:latin typeface="HelveticaNeueLT Com 37 ThCn" panose="020B0406020202030204" pitchFamily="34" charset="0"/>
              </a:rPr>
              <a:t>There are basically 2 types to differentiate: backend and frontend (this distinction is drawn depending on whether the framework is for the presentation layer or the application / logic layer.</a:t>
            </a:r>
          </a:p>
        </p:txBody>
      </p:sp>
    </p:spTree>
    <p:extLst>
      <p:ext uri="{BB962C8B-B14F-4D97-AF65-F5344CB8AC3E}">
        <p14:creationId xmlns:p14="http://schemas.microsoft.com/office/powerpoint/2010/main" val="162579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45"/>
            <a:ext cx="10515600" cy="1325563"/>
          </a:xfrm>
        </p:spPr>
        <p:txBody>
          <a:bodyPr/>
          <a:lstStyle/>
          <a:p>
            <a:pPr algn="ctr"/>
            <a:r>
              <a:rPr lang="en-US" dirty="0">
                <a:latin typeface="HelveticaNeueLT Com 37 ThCn" panose="020B0406020202030204" pitchFamily="34" charset="0"/>
              </a:rPr>
              <a:t>Responsive Design HTML/CSS Frameworks</a:t>
            </a:r>
          </a:p>
        </p:txBody>
      </p:sp>
      <p:pic>
        <p:nvPicPr>
          <p:cNvPr id="3074" name="Picture 2" descr="http://www.awwwards.com/awards/images/2013/02/responsive-css-frameworks-logo-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0469" y="99686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awwwards.com/awards/images/2013/02/responsive-css-frameworks-logo-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0627" y="3785476"/>
            <a:ext cx="1664683" cy="166468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awwwards.com/awards/images/2013/02/responsive-css-frameworks-logo-1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8891" y="4520617"/>
            <a:ext cx="1859085" cy="185908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zurb found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1509" y="2320580"/>
            <a:ext cx="1600194" cy="160019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69301" y="2976250"/>
            <a:ext cx="6433284" cy="2769989"/>
          </a:xfrm>
          <a:prstGeom prst="rect">
            <a:avLst/>
          </a:prstGeom>
        </p:spPr>
        <p:txBody>
          <a:bodyPr wrap="square">
            <a:spAutoFit/>
          </a:bodyPr>
          <a:lstStyle/>
          <a:p>
            <a:r>
              <a:rPr lang="en-US" dirty="0">
                <a:latin typeface="HelveticaNeueLT Com 37 ThCn" panose="020B0406020202030204" pitchFamily="34" charset="0"/>
              </a:rPr>
              <a:t>Frontend, Responsive frameworks usually consist of a package made up of a structure of files and folders of standardized code (HTML, CSS, JS documents etc.)</a:t>
            </a:r>
          </a:p>
          <a:p>
            <a:endParaRPr lang="en-US" dirty="0">
              <a:latin typeface="HelveticaNeueLT Com 37 ThCn" panose="020B0406020202030204" pitchFamily="34" charset="0"/>
            </a:endParaRPr>
          </a:p>
          <a:p>
            <a:r>
              <a:rPr lang="en-US" dirty="0">
                <a:latin typeface="HelveticaNeueLT Com 37 ThCn" panose="020B0406020202030204" pitchFamily="34" charset="0"/>
              </a:rPr>
              <a:t>The common components are:</a:t>
            </a:r>
          </a:p>
          <a:p>
            <a:pPr marL="285750" indent="-285750">
              <a:buFont typeface="Arial" panose="020B0604020202020204" pitchFamily="34" charset="0"/>
              <a:buChar char="•"/>
            </a:pPr>
            <a:r>
              <a:rPr lang="en-US" sz="1400" dirty="0">
                <a:latin typeface="HelveticaNeueLT Com 37 ThCn" panose="020B0406020202030204" pitchFamily="34" charset="0"/>
              </a:rPr>
              <a:t>CSS source code to create a grid: this allows the developer to position the different elements that make up the site design in a simple and versatile fashion.</a:t>
            </a:r>
          </a:p>
          <a:p>
            <a:pPr marL="285750" indent="-285750">
              <a:buFont typeface="Arial" panose="020B0604020202020204" pitchFamily="34" charset="0"/>
              <a:buChar char="•"/>
            </a:pPr>
            <a:r>
              <a:rPr lang="en-US" sz="1400" dirty="0">
                <a:latin typeface="HelveticaNeueLT Com 37 ThCn" panose="020B0406020202030204" pitchFamily="34" charset="0"/>
              </a:rPr>
              <a:t>Typography style definitions for HTML elements.</a:t>
            </a:r>
          </a:p>
          <a:p>
            <a:pPr marL="285750" indent="-285750">
              <a:buFont typeface="Arial" panose="020B0604020202020204" pitchFamily="34" charset="0"/>
              <a:buChar char="•"/>
            </a:pPr>
            <a:r>
              <a:rPr lang="en-US" sz="1400" dirty="0">
                <a:latin typeface="HelveticaNeueLT Com 37 ThCn" panose="020B0406020202030204" pitchFamily="34" charset="0"/>
              </a:rPr>
              <a:t>Solutions for cases of browser incompatibility so the site displays correctly in all browsers.</a:t>
            </a:r>
          </a:p>
          <a:p>
            <a:pPr marL="285750" indent="-285750">
              <a:buFont typeface="Arial" panose="020B0604020202020204" pitchFamily="34" charset="0"/>
              <a:buChar char="•"/>
            </a:pPr>
            <a:r>
              <a:rPr lang="en-US" sz="1400" dirty="0">
                <a:latin typeface="HelveticaNeueLT Com 37 ThCn" panose="020B0406020202030204" pitchFamily="34" charset="0"/>
              </a:rPr>
              <a:t>Creation of standard CSS classes which can be used to style advanced components of the user interface.</a:t>
            </a:r>
          </a:p>
        </p:txBody>
      </p:sp>
      <p:sp>
        <p:nvSpPr>
          <p:cNvPr id="12" name="Rectangle 11"/>
          <p:cNvSpPr/>
          <p:nvPr/>
        </p:nvSpPr>
        <p:spPr>
          <a:xfrm>
            <a:off x="569301" y="1612622"/>
            <a:ext cx="6433284" cy="1200329"/>
          </a:xfrm>
          <a:prstGeom prst="rect">
            <a:avLst/>
          </a:prstGeom>
        </p:spPr>
        <p:txBody>
          <a:bodyPr wrap="square">
            <a:spAutoFit/>
          </a:bodyPr>
          <a:lstStyle/>
          <a:p>
            <a:r>
              <a:rPr lang="en-US" dirty="0">
                <a:latin typeface="HelveticaNeueLT Com 37 ThCn" panose="020B0406020202030204" pitchFamily="34" charset="0"/>
              </a:rPr>
              <a:t>Most websites share a very similar structure. The aim of frameworks is to provide a common structure so that developers don’t have to redo it from scratch and can reuse the code provided. In this way, frameworks allow us to cut out repetitive work and save a lot of time.</a:t>
            </a:r>
          </a:p>
        </p:txBody>
      </p:sp>
    </p:spTree>
    <p:extLst>
      <p:ext uri="{BB962C8B-B14F-4D97-AF65-F5344CB8AC3E}">
        <p14:creationId xmlns:p14="http://schemas.microsoft.com/office/powerpoint/2010/main" val="1377235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234" y="2792638"/>
            <a:ext cx="10961915" cy="1325563"/>
          </a:xfrm>
        </p:spPr>
        <p:txBody>
          <a:bodyPr>
            <a:normAutofit/>
          </a:bodyPr>
          <a:lstStyle/>
          <a:p>
            <a:pPr algn="ctr"/>
            <a:r>
              <a:rPr lang="en-US" dirty="0">
                <a:latin typeface="HelveticaNeueLT Com 37 ThCn" panose="020B0406020202030204" pitchFamily="34" charset="0"/>
              </a:rPr>
              <a:t>Enough Theory.  How do I DO stuff?</a:t>
            </a:r>
          </a:p>
        </p:txBody>
      </p:sp>
    </p:spTree>
    <p:extLst>
      <p:ext uri="{BB962C8B-B14F-4D97-AF65-F5344CB8AC3E}">
        <p14:creationId xmlns:p14="http://schemas.microsoft.com/office/powerpoint/2010/main" val="1182671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05"/>
            <a:ext cx="10515600" cy="1325563"/>
          </a:xfrm>
        </p:spPr>
        <p:txBody>
          <a:bodyPr>
            <a:normAutofit/>
          </a:bodyPr>
          <a:lstStyle/>
          <a:p>
            <a:pPr algn="ctr"/>
            <a:r>
              <a:rPr lang="en-US" dirty="0">
                <a:latin typeface="HelveticaNeueLT Com 37 ThCn" panose="020B0406020202030204" pitchFamily="34" charset="0"/>
              </a:rPr>
              <a:t>Common Key Terms and Technologies</a:t>
            </a:r>
          </a:p>
        </p:txBody>
      </p:sp>
      <p:sp>
        <p:nvSpPr>
          <p:cNvPr id="3" name="Content Placeholder 2"/>
          <p:cNvSpPr>
            <a:spLocks noGrp="1"/>
          </p:cNvSpPr>
          <p:nvPr>
            <p:ph idx="1"/>
          </p:nvPr>
        </p:nvSpPr>
        <p:spPr>
          <a:xfrm>
            <a:off x="561974" y="1188720"/>
            <a:ext cx="11008703" cy="417729"/>
          </a:xfrm>
        </p:spPr>
        <p:txBody>
          <a:bodyPr>
            <a:normAutofit/>
          </a:bodyPr>
          <a:lstStyle/>
          <a:p>
            <a:pPr marL="0" lvl="0" indent="0" fontAlgn="ctr">
              <a:buNone/>
            </a:pPr>
            <a:r>
              <a:rPr lang="en-US" sz="1900" b="1" dirty="0">
                <a:solidFill>
                  <a:schemeClr val="bg1">
                    <a:lumMod val="75000"/>
                  </a:schemeClr>
                </a:solidFill>
                <a:latin typeface="HelveticaNeueLT Com 37 ThCn" panose="020B0406020202030204" pitchFamily="34" charset="0"/>
              </a:rPr>
              <a:t>HTML / ASP.NET / PHP / </a:t>
            </a:r>
            <a:r>
              <a:rPr lang="en-US" sz="1900" b="1" dirty="0" err="1">
                <a:solidFill>
                  <a:schemeClr val="bg1">
                    <a:lumMod val="75000"/>
                  </a:schemeClr>
                </a:solidFill>
                <a:latin typeface="HelveticaNeueLT Com 37 ThCn" panose="020B0406020202030204" pitchFamily="34" charset="0"/>
              </a:rPr>
              <a:t>Javascript</a:t>
            </a:r>
            <a:r>
              <a:rPr lang="en-US" sz="1900" b="1" dirty="0">
                <a:solidFill>
                  <a:schemeClr val="bg1">
                    <a:lumMod val="75000"/>
                  </a:schemeClr>
                </a:solidFill>
                <a:latin typeface="HelveticaNeueLT Com 37 ThCn" panose="020B0406020202030204" pitchFamily="34" charset="0"/>
              </a:rPr>
              <a:t> / jQuery </a:t>
            </a:r>
            <a:r>
              <a:rPr lang="en-US" sz="1900" dirty="0">
                <a:solidFill>
                  <a:schemeClr val="bg1">
                    <a:lumMod val="75000"/>
                  </a:schemeClr>
                </a:solidFill>
                <a:latin typeface="HelveticaNeueLT Com 37 ThCn" panose="020B0406020202030204" pitchFamily="34" charset="0"/>
              </a:rPr>
              <a:t>-</a:t>
            </a:r>
            <a:r>
              <a:rPr lang="en-US" sz="1900" b="1" dirty="0">
                <a:solidFill>
                  <a:schemeClr val="bg1">
                    <a:lumMod val="75000"/>
                  </a:schemeClr>
                </a:solidFill>
                <a:latin typeface="HelveticaNeueLT Com 37 ThCn" panose="020B0406020202030204" pitchFamily="34" charset="0"/>
              </a:rPr>
              <a:t> </a:t>
            </a:r>
            <a:r>
              <a:rPr lang="en-US" sz="1800" dirty="0">
                <a:solidFill>
                  <a:schemeClr val="bg1">
                    <a:lumMod val="75000"/>
                  </a:schemeClr>
                </a:solidFill>
                <a:latin typeface="HelveticaNeueLT Com 37 ThCn" panose="020B0406020202030204" pitchFamily="34" charset="0"/>
              </a:rPr>
              <a:t>Programming Languages</a:t>
            </a:r>
            <a:endParaRPr lang="en-US" dirty="0">
              <a:solidFill>
                <a:schemeClr val="bg1">
                  <a:lumMod val="75000"/>
                </a:schemeClr>
              </a:solidFill>
              <a:latin typeface="HelveticaNeueLT Com 37 ThCn" panose="020B0406020202030204" pitchFamily="34" charset="0"/>
            </a:endParaRPr>
          </a:p>
        </p:txBody>
      </p:sp>
      <p:sp>
        <p:nvSpPr>
          <p:cNvPr id="4" name="Rectangle 3"/>
          <p:cNvSpPr/>
          <p:nvPr/>
        </p:nvSpPr>
        <p:spPr>
          <a:xfrm>
            <a:off x="561974" y="2886082"/>
            <a:ext cx="11008702" cy="923330"/>
          </a:xfrm>
          <a:prstGeom prst="rect">
            <a:avLst/>
          </a:prstGeom>
        </p:spPr>
        <p:txBody>
          <a:bodyPr wrap="square">
            <a:spAutoFit/>
          </a:bodyPr>
          <a:lstStyle/>
          <a:p>
            <a:pPr lvl="0" fontAlgn="ctr"/>
            <a:r>
              <a:rPr lang="en-US" b="1" dirty="0">
                <a:solidFill>
                  <a:schemeClr val="bg1">
                    <a:lumMod val="75000"/>
                  </a:schemeClr>
                </a:solidFill>
                <a:latin typeface="HelveticaNeueLT Com 37 ThCn" panose="020B0406020202030204" pitchFamily="34" charset="0"/>
              </a:rPr>
              <a:t>Responsive Web Design - </a:t>
            </a:r>
            <a:r>
              <a:rPr lang="en-US" dirty="0">
                <a:solidFill>
                  <a:schemeClr val="bg1">
                    <a:lumMod val="75000"/>
                  </a:schemeClr>
                </a:solidFill>
                <a:latin typeface="HelveticaNeueLT Com 37 ThCn" panose="020B0406020202030204" pitchFamily="34" charset="0"/>
              </a:rPr>
              <a:t>An approach to web design aimed at crafting sites to provide an optimal viewing and interaction experience—easy reading and navigation with a minimum of resizing, panning, and scrolling—across a wide range of devices (from desktop computer monitors to mobile phones).</a:t>
            </a:r>
          </a:p>
        </p:txBody>
      </p:sp>
      <p:sp>
        <p:nvSpPr>
          <p:cNvPr id="5" name="Rectangle 4"/>
          <p:cNvSpPr/>
          <p:nvPr/>
        </p:nvSpPr>
        <p:spPr>
          <a:xfrm>
            <a:off x="93050" y="2116466"/>
            <a:ext cx="11477626" cy="646331"/>
          </a:xfrm>
          <a:prstGeom prst="rect">
            <a:avLst/>
          </a:prstGeom>
        </p:spPr>
        <p:txBody>
          <a:bodyPr wrap="square">
            <a:spAutoFit/>
          </a:bodyPr>
          <a:lstStyle/>
          <a:p>
            <a:pPr lvl="1" fontAlgn="ctr"/>
            <a:r>
              <a:rPr lang="en-US" b="1" dirty="0">
                <a:solidFill>
                  <a:schemeClr val="bg1">
                    <a:lumMod val="75000"/>
                  </a:schemeClr>
                </a:solidFill>
                <a:latin typeface="HelveticaNeueLT Com 37 ThCn" panose="020B0406020202030204" pitchFamily="34" charset="0"/>
              </a:rPr>
              <a:t>Frameworks –</a:t>
            </a:r>
            <a:r>
              <a:rPr lang="en-US" dirty="0">
                <a:solidFill>
                  <a:schemeClr val="bg1">
                    <a:lumMod val="75000"/>
                  </a:schemeClr>
                </a:solidFill>
                <a:latin typeface="HelveticaNeueLT Com 37 ThCn" panose="020B0406020202030204" pitchFamily="34" charset="0"/>
              </a:rPr>
              <a:t>  A set of elements, including HTML, CSS, JS and more, which are used to provide streamlined implementation options for developers and designers. </a:t>
            </a:r>
          </a:p>
        </p:txBody>
      </p:sp>
      <p:sp>
        <p:nvSpPr>
          <p:cNvPr id="8" name="TextBox 7"/>
          <p:cNvSpPr txBox="1"/>
          <p:nvPr/>
        </p:nvSpPr>
        <p:spPr>
          <a:xfrm>
            <a:off x="561974" y="1623849"/>
            <a:ext cx="4197596" cy="369332"/>
          </a:xfrm>
          <a:prstGeom prst="rect">
            <a:avLst/>
          </a:prstGeom>
          <a:noFill/>
        </p:spPr>
        <p:txBody>
          <a:bodyPr wrap="square" rtlCol="0">
            <a:spAutoFit/>
          </a:bodyPr>
          <a:lstStyle/>
          <a:p>
            <a:pPr marL="0" lvl="1"/>
            <a:r>
              <a:rPr lang="en-US" b="1" dirty="0">
                <a:solidFill>
                  <a:schemeClr val="bg1">
                    <a:lumMod val="75000"/>
                  </a:schemeClr>
                </a:solidFill>
                <a:latin typeface="HelveticaNeueLT Com 37 ThCn" panose="020B0406020202030204" pitchFamily="34" charset="0"/>
              </a:rPr>
              <a:t>CSS – </a:t>
            </a:r>
            <a:r>
              <a:rPr lang="en-US" dirty="0">
                <a:solidFill>
                  <a:schemeClr val="bg1">
                    <a:lumMod val="75000"/>
                  </a:schemeClr>
                </a:solidFill>
                <a:latin typeface="HelveticaNeueLT Com 37 ThCn" panose="020B0406020202030204" pitchFamily="34" charset="0"/>
              </a:rPr>
              <a:t>Cascading Styling Sheets.  </a:t>
            </a:r>
            <a:endParaRPr lang="en-US" b="1" dirty="0">
              <a:solidFill>
                <a:schemeClr val="bg1">
                  <a:lumMod val="75000"/>
                </a:schemeClr>
              </a:solidFill>
              <a:latin typeface="HelveticaNeueLT Com 37 ThCn" panose="020B0406020202030204" pitchFamily="34" charset="0"/>
            </a:endParaRPr>
          </a:p>
        </p:txBody>
      </p:sp>
      <p:sp>
        <p:nvSpPr>
          <p:cNvPr id="9" name="Rectangle 8"/>
          <p:cNvSpPr/>
          <p:nvPr/>
        </p:nvSpPr>
        <p:spPr>
          <a:xfrm>
            <a:off x="656492" y="4072933"/>
            <a:ext cx="10914184" cy="646331"/>
          </a:xfrm>
          <a:prstGeom prst="rect">
            <a:avLst/>
          </a:prstGeom>
        </p:spPr>
        <p:txBody>
          <a:bodyPr wrap="square">
            <a:spAutoFit/>
          </a:bodyPr>
          <a:lstStyle/>
          <a:p>
            <a:pPr lvl="0" fontAlgn="ctr"/>
            <a:r>
              <a:rPr lang="en-US" b="1" dirty="0">
                <a:latin typeface="HelveticaNeueLT Com 37 ThCn" panose="020B0406020202030204" pitchFamily="34" charset="0"/>
              </a:rPr>
              <a:t>IDE (Integrated Development Environment) </a:t>
            </a:r>
            <a:r>
              <a:rPr lang="en-US" dirty="0">
                <a:latin typeface="HelveticaNeueLT Com 37 ThCn" panose="020B0406020202030204" pitchFamily="34" charset="0"/>
              </a:rPr>
              <a:t>- A set of programming tools for writing applications and websites (source code editor, compiler, debugger, etc.), all activated from a common user interface and menus.</a:t>
            </a:r>
          </a:p>
        </p:txBody>
      </p:sp>
      <p:sp>
        <p:nvSpPr>
          <p:cNvPr id="10" name="Rectangle 9"/>
          <p:cNvSpPr/>
          <p:nvPr/>
        </p:nvSpPr>
        <p:spPr>
          <a:xfrm>
            <a:off x="621324" y="4857452"/>
            <a:ext cx="10949352" cy="646331"/>
          </a:xfrm>
          <a:prstGeom prst="rect">
            <a:avLst/>
          </a:prstGeom>
        </p:spPr>
        <p:txBody>
          <a:bodyPr wrap="square">
            <a:spAutoFit/>
          </a:bodyPr>
          <a:lstStyle/>
          <a:p>
            <a:pPr lvl="0" fontAlgn="ctr"/>
            <a:r>
              <a:rPr lang="en-US" b="1" dirty="0">
                <a:latin typeface="HelveticaNeueLT Com 37 ThCn" panose="020B0406020202030204" pitchFamily="34" charset="0"/>
              </a:rPr>
              <a:t>Package Managers - </a:t>
            </a:r>
            <a:r>
              <a:rPr lang="en-US" dirty="0">
                <a:latin typeface="HelveticaNeueLT Com 37 ThCn" panose="020B0406020202030204" pitchFamily="34" charset="0"/>
              </a:rPr>
              <a:t>A package manager or package management system is a collection of software tools that automates the process of installing, upgrading, configuring, and removing software packages for a computer 's operating system in a consistent manner.</a:t>
            </a:r>
          </a:p>
        </p:txBody>
      </p:sp>
      <p:sp>
        <p:nvSpPr>
          <p:cNvPr id="11" name="Rectangle 10"/>
          <p:cNvSpPr/>
          <p:nvPr/>
        </p:nvSpPr>
        <p:spPr>
          <a:xfrm>
            <a:off x="621324" y="5641971"/>
            <a:ext cx="10949352" cy="646331"/>
          </a:xfrm>
          <a:prstGeom prst="rect">
            <a:avLst/>
          </a:prstGeom>
        </p:spPr>
        <p:txBody>
          <a:bodyPr wrap="square">
            <a:spAutoFit/>
          </a:bodyPr>
          <a:lstStyle/>
          <a:p>
            <a:pPr lvl="0" fontAlgn="ctr"/>
            <a:r>
              <a:rPr lang="en-US" b="1" dirty="0">
                <a:solidFill>
                  <a:schemeClr val="bg1">
                    <a:lumMod val="75000"/>
                  </a:schemeClr>
                </a:solidFill>
                <a:latin typeface="HelveticaNeueLT Com 37 ThCn" panose="020B0406020202030204" pitchFamily="34" charset="0"/>
              </a:rPr>
              <a:t>CMS (Content Management System)</a:t>
            </a:r>
            <a:r>
              <a:rPr lang="en-US" dirty="0">
                <a:solidFill>
                  <a:schemeClr val="bg1">
                    <a:lumMod val="75000"/>
                  </a:schemeClr>
                </a:solidFill>
                <a:latin typeface="HelveticaNeueLT Com 37 ThCn" panose="020B0406020202030204" pitchFamily="34" charset="0"/>
              </a:rPr>
              <a:t> - A computer or web application designed to manage digital content using an intuitive GUI without needing to be a developer or web designer.</a:t>
            </a:r>
          </a:p>
        </p:txBody>
      </p:sp>
    </p:spTree>
    <p:extLst>
      <p:ext uri="{BB962C8B-B14F-4D97-AF65-F5344CB8AC3E}">
        <p14:creationId xmlns:p14="http://schemas.microsoft.com/office/powerpoint/2010/main" val="2826680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877" y="14605"/>
            <a:ext cx="10972800" cy="1325563"/>
          </a:xfrm>
        </p:spPr>
        <p:txBody>
          <a:bodyPr/>
          <a:lstStyle/>
          <a:p>
            <a:pPr algn="ctr"/>
            <a:r>
              <a:rPr lang="en-US" dirty="0">
                <a:latin typeface="HelveticaNeueLT Com 37 ThCn" panose="020B0406020202030204" pitchFamily="34" charset="0"/>
              </a:rPr>
              <a:t>IDE - Integrated Development Environment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2137" y="4092898"/>
            <a:ext cx="1631591" cy="163159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430" y="4143627"/>
            <a:ext cx="3161723" cy="158086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6457" y="5639956"/>
            <a:ext cx="2407820" cy="674190"/>
          </a:xfrm>
          <a:prstGeom prst="rect">
            <a:avLst/>
          </a:prstGeom>
        </p:spPr>
      </p:pic>
      <p:pic>
        <p:nvPicPr>
          <p:cNvPr id="9" name="Picture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985098" y="4806487"/>
            <a:ext cx="2090540" cy="491277"/>
          </a:xfrm>
          <a:prstGeom prst="rect">
            <a:avLst/>
          </a:prstGeom>
        </p:spPr>
      </p:pic>
      <p:pic>
        <p:nvPicPr>
          <p:cNvPr id="11" name="Picture 10"/>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633783" y="3760428"/>
            <a:ext cx="2108354" cy="460528"/>
          </a:xfrm>
          <a:prstGeom prst="rect">
            <a:avLst/>
          </a:prstGeom>
        </p:spPr>
      </p:pic>
      <p:pic>
        <p:nvPicPr>
          <p:cNvPr id="12" name="Picture 11"/>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10628" y="5539377"/>
            <a:ext cx="2570469" cy="1078110"/>
          </a:xfrm>
          <a:prstGeom prst="rect">
            <a:avLst/>
          </a:prstGeom>
        </p:spPr>
      </p:pic>
      <p:pic>
        <p:nvPicPr>
          <p:cNvPr id="13" name="Picture 12"/>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096923" y="3461208"/>
            <a:ext cx="1074721" cy="1074721"/>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8985" y="4153288"/>
            <a:ext cx="2065629" cy="322382"/>
          </a:xfrm>
          <a:prstGeom prst="rect">
            <a:avLst/>
          </a:prstGeom>
        </p:spPr>
      </p:pic>
      <p:sp>
        <p:nvSpPr>
          <p:cNvPr id="16" name="TextBox 15"/>
          <p:cNvSpPr txBox="1"/>
          <p:nvPr/>
        </p:nvSpPr>
        <p:spPr>
          <a:xfrm>
            <a:off x="6587082" y="5724489"/>
            <a:ext cx="3470892" cy="707886"/>
          </a:xfrm>
          <a:prstGeom prst="rect">
            <a:avLst/>
          </a:prstGeom>
          <a:noFill/>
        </p:spPr>
        <p:txBody>
          <a:bodyPr wrap="square" rtlCol="0">
            <a:spAutoFit/>
          </a:bodyPr>
          <a:lstStyle/>
          <a:p>
            <a:r>
              <a:rPr lang="en-US" sz="4000" b="1" dirty="0">
                <a:latin typeface="HelveticaNeueLT Com 37 ThCn" panose="020B0406020202030204" pitchFamily="34" charset="0"/>
              </a:rPr>
              <a:t>And Many Others</a:t>
            </a:r>
          </a:p>
        </p:txBody>
      </p:sp>
      <p:sp>
        <p:nvSpPr>
          <p:cNvPr id="15" name="Rectangle 14"/>
          <p:cNvSpPr/>
          <p:nvPr/>
        </p:nvSpPr>
        <p:spPr>
          <a:xfrm>
            <a:off x="1503568" y="1622433"/>
            <a:ext cx="9161418" cy="1477328"/>
          </a:xfrm>
          <a:prstGeom prst="rect">
            <a:avLst/>
          </a:prstGeom>
        </p:spPr>
        <p:txBody>
          <a:bodyPr wrap="square">
            <a:spAutoFit/>
          </a:bodyPr>
          <a:lstStyle/>
          <a:p>
            <a:pPr lvl="0" fontAlgn="ctr"/>
            <a:r>
              <a:rPr lang="en-US" b="1" dirty="0">
                <a:latin typeface="HelveticaNeueLT Com 37 ThCn" panose="020B0406020202030204" pitchFamily="34" charset="0"/>
              </a:rPr>
              <a:t>IDE (Integrated Development Environment) </a:t>
            </a:r>
            <a:r>
              <a:rPr lang="en-US" dirty="0">
                <a:latin typeface="HelveticaNeueLT Com 37 ThCn" panose="020B0406020202030204" pitchFamily="34" charset="0"/>
              </a:rPr>
              <a:t>- A set of programming tools for writing applications and websites. </a:t>
            </a:r>
          </a:p>
          <a:p>
            <a:pPr lvl="0" fontAlgn="ctr"/>
            <a:endParaRPr lang="en-US" dirty="0">
              <a:latin typeface="HelveticaNeueLT Com 37 ThCn" panose="020B0406020202030204" pitchFamily="34" charset="0"/>
            </a:endParaRPr>
          </a:p>
          <a:p>
            <a:pPr lvl="0" fontAlgn="ctr"/>
            <a:r>
              <a:rPr lang="en-US" dirty="0">
                <a:latin typeface="HelveticaNeueLT Com 37 ThCn" panose="020B0406020202030204" pitchFamily="34" charset="0"/>
              </a:rPr>
              <a:t>Source code editor, compiler, debugger, etc.</a:t>
            </a:r>
          </a:p>
          <a:p>
            <a:pPr lvl="0" fontAlgn="ctr"/>
            <a:endParaRPr lang="en-US" dirty="0">
              <a:latin typeface="HelveticaNeueLT Com 37 ThCn" panose="020B0406020202030204" pitchFamily="34" charset="0"/>
            </a:endParaRPr>
          </a:p>
          <a:p>
            <a:pPr lvl="0" fontAlgn="ctr"/>
            <a:r>
              <a:rPr lang="en-US" dirty="0">
                <a:latin typeface="HelveticaNeueLT Com 37 ThCn" panose="020B0406020202030204" pitchFamily="34" charset="0"/>
              </a:rPr>
              <a:t>Kind of like a glorified Text Editor, with extra functionality to do more.</a:t>
            </a:r>
          </a:p>
        </p:txBody>
      </p:sp>
    </p:spTree>
    <p:extLst>
      <p:ext uri="{BB962C8B-B14F-4D97-AF65-F5344CB8AC3E}">
        <p14:creationId xmlns:p14="http://schemas.microsoft.com/office/powerpoint/2010/main" val="1410470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5845" y="337771"/>
            <a:ext cx="11000001" cy="690245"/>
          </a:xfrm>
        </p:spPr>
        <p:txBody>
          <a:bodyPr>
            <a:noAutofit/>
          </a:bodyPr>
          <a:lstStyle/>
          <a:p>
            <a:pPr algn="ctr"/>
            <a:r>
              <a:rPr lang="en-US" dirty="0">
                <a:latin typeface="HelveticaNeueLT Com 37 ThCn" panose="020B0406020202030204" pitchFamily="34" charset="0"/>
              </a:rPr>
              <a:t>IDE - Integrated Development Environment</a:t>
            </a:r>
          </a:p>
        </p:txBody>
      </p:sp>
      <p:grpSp>
        <p:nvGrpSpPr>
          <p:cNvPr id="4" name="Group 3"/>
          <p:cNvGrpSpPr/>
          <p:nvPr/>
        </p:nvGrpSpPr>
        <p:grpSpPr>
          <a:xfrm>
            <a:off x="4286570" y="1879563"/>
            <a:ext cx="3638550" cy="3064741"/>
            <a:chOff x="3798186" y="1715440"/>
            <a:chExt cx="3638550" cy="3064741"/>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8297" y="1715440"/>
              <a:ext cx="3338328" cy="2208860"/>
            </a:xfrm>
            <a:prstGeom prst="rect">
              <a:avLst/>
            </a:prstGeom>
          </p:spPr>
        </p:pic>
        <p:sp>
          <p:nvSpPr>
            <p:cNvPr id="3" name="TextBox 2"/>
            <p:cNvSpPr txBox="1"/>
            <p:nvPr/>
          </p:nvSpPr>
          <p:spPr>
            <a:xfrm>
              <a:off x="3798186" y="4133850"/>
              <a:ext cx="3638550" cy="646331"/>
            </a:xfrm>
            <a:prstGeom prst="rect">
              <a:avLst/>
            </a:prstGeom>
            <a:noFill/>
          </p:spPr>
          <p:txBody>
            <a:bodyPr wrap="square" rtlCol="0">
              <a:spAutoFit/>
            </a:bodyPr>
            <a:lstStyle/>
            <a:p>
              <a:pPr algn="ctr"/>
              <a:r>
                <a:rPr lang="en-US" sz="3600" b="1" dirty="0">
                  <a:latin typeface="HelveticaNeueLT Com 37 ThCn" panose="020B0406020202030204" pitchFamily="34" charset="0"/>
                </a:rPr>
                <a:t>Visual Studio Code</a:t>
              </a:r>
            </a:p>
          </p:txBody>
        </p:sp>
      </p:grpSp>
    </p:spTree>
    <p:extLst>
      <p:ext uri="{BB962C8B-B14F-4D97-AF65-F5344CB8AC3E}">
        <p14:creationId xmlns:p14="http://schemas.microsoft.com/office/powerpoint/2010/main" val="1289149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827" y="26923"/>
            <a:ext cx="10922696" cy="1325563"/>
          </a:xfrm>
        </p:spPr>
        <p:txBody>
          <a:bodyPr/>
          <a:lstStyle/>
          <a:p>
            <a:pPr algn="ctr"/>
            <a:r>
              <a:rPr lang="en-US" dirty="0">
                <a:latin typeface="HelveticaNeueLT Com 37 ThCn" panose="020B0406020202030204" pitchFamily="34" charset="0"/>
              </a:rPr>
              <a:t>What is VS Code?</a:t>
            </a:r>
          </a:p>
        </p:txBody>
      </p:sp>
      <p:sp>
        <p:nvSpPr>
          <p:cNvPr id="3" name="Content Placeholder 2"/>
          <p:cNvSpPr>
            <a:spLocks noGrp="1"/>
          </p:cNvSpPr>
          <p:nvPr>
            <p:ph idx="1"/>
          </p:nvPr>
        </p:nvSpPr>
        <p:spPr>
          <a:xfrm>
            <a:off x="638827" y="2517222"/>
            <a:ext cx="10922696" cy="1320131"/>
          </a:xfrm>
        </p:spPr>
        <p:txBody>
          <a:bodyPr>
            <a:noAutofit/>
          </a:bodyPr>
          <a:lstStyle/>
          <a:p>
            <a:pPr marL="0" indent="0" algn="ctr">
              <a:buNone/>
            </a:pPr>
            <a:r>
              <a:rPr lang="en-US" sz="2400" dirty="0">
                <a:latin typeface="HelveticaNeueLT Com 37 ThCn" panose="020B0406020202030204" pitchFamily="34" charset="0"/>
              </a:rPr>
              <a:t>Visual Studio Code is a streamlined code editor with support for development operations like debugging, task running and version control. It aims to provide just the tools a developer needs for a quick code-build-debug cycle and leaves more complex workflows to other IDEs.</a:t>
            </a:r>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992266" y="347598"/>
            <a:ext cx="1172030" cy="775493"/>
          </a:xfrm>
          <a:prstGeom prst="rect">
            <a:avLst/>
          </a:prstGeom>
        </p:spPr>
      </p:pic>
    </p:spTree>
    <p:extLst>
      <p:ext uri="{BB962C8B-B14F-4D97-AF65-F5344CB8AC3E}">
        <p14:creationId xmlns:p14="http://schemas.microsoft.com/office/powerpoint/2010/main" val="1840211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07794" y="6136405"/>
            <a:ext cx="1047751" cy="527185"/>
          </a:xfrm>
        </p:spPr>
        <p:txBody>
          <a:bodyPr>
            <a:normAutofit/>
          </a:bodyPr>
          <a:lstStyle/>
          <a:p>
            <a:pPr marL="0" indent="0" algn="ctr">
              <a:buNone/>
            </a:pPr>
            <a:r>
              <a:rPr lang="en-US" b="1" dirty="0">
                <a:latin typeface="HelveticaNeueLT Com 37 ThCn" panose="020B0406020202030204" pitchFamily="34" charset="0"/>
              </a:rPr>
              <a:t>Free</a:t>
            </a:r>
          </a:p>
        </p:txBody>
      </p:sp>
      <p:sp>
        <p:nvSpPr>
          <p:cNvPr id="12" name="Rectangle 11"/>
          <p:cNvSpPr/>
          <p:nvPr/>
        </p:nvSpPr>
        <p:spPr>
          <a:xfrm>
            <a:off x="636913" y="5110883"/>
            <a:ext cx="1313180" cy="461665"/>
          </a:xfrm>
          <a:prstGeom prst="rect">
            <a:avLst/>
          </a:prstGeom>
        </p:spPr>
        <p:txBody>
          <a:bodyPr wrap="none">
            <a:spAutoFit/>
          </a:bodyPr>
          <a:lstStyle/>
          <a:p>
            <a:r>
              <a:rPr lang="en-US" sz="2400" b="1" dirty="0">
                <a:latin typeface="HelveticaNeueLT Com 37 ThCn" panose="020B0406020202030204" pitchFamily="34" charset="0"/>
              </a:rPr>
              <a:t>IntelliSense</a:t>
            </a:r>
          </a:p>
        </p:txBody>
      </p:sp>
      <p:grpSp>
        <p:nvGrpSpPr>
          <p:cNvPr id="30" name="Group 29"/>
          <p:cNvGrpSpPr/>
          <p:nvPr/>
        </p:nvGrpSpPr>
        <p:grpSpPr>
          <a:xfrm>
            <a:off x="622584" y="3694238"/>
            <a:ext cx="5020583" cy="1193642"/>
            <a:chOff x="453291" y="3512892"/>
            <a:chExt cx="5020583" cy="1193642"/>
          </a:xfrm>
        </p:grpSpPr>
        <p:sp>
          <p:nvSpPr>
            <p:cNvPr id="8" name="Rectangle 7"/>
            <p:cNvSpPr/>
            <p:nvPr/>
          </p:nvSpPr>
          <p:spPr>
            <a:xfrm>
              <a:off x="590549" y="3875537"/>
              <a:ext cx="4883325" cy="830997"/>
            </a:xfrm>
            <a:prstGeom prst="rect">
              <a:avLst/>
            </a:prstGeom>
          </p:spPr>
          <p:txBody>
            <a:bodyPr wrap="square">
              <a:spAutoFit/>
            </a:bodyPr>
            <a:lstStyle/>
            <a:p>
              <a:r>
                <a:rPr lang="en-US" sz="1600" dirty="0">
                  <a:latin typeface="HelveticaNeueLT Com 37 ThCn" panose="020B0406020202030204" pitchFamily="34" charset="0"/>
                </a:rPr>
                <a:t>Java, JavaScript, </a:t>
              </a:r>
              <a:r>
                <a:rPr lang="en-US" sz="1600" dirty="0" err="1">
                  <a:latin typeface="HelveticaNeueLT Com 37 ThCn" panose="020B0406020202030204" pitchFamily="34" charset="0"/>
                </a:rPr>
                <a:t>TypeScript</a:t>
              </a:r>
              <a:r>
                <a:rPr lang="en-US" sz="1600" dirty="0">
                  <a:latin typeface="HelveticaNeueLT Com 37 ThCn" panose="020B0406020202030204" pitchFamily="34" charset="0"/>
                </a:rPr>
                <a:t>, C, C++, C#, CSS, HTML, Less, Sass, JSON, F#, PHP, Python, PowerShell, Rust, Swift, Text, VB, XML, XSL, YAML, and more…</a:t>
              </a:r>
            </a:p>
          </p:txBody>
        </p:sp>
        <p:sp>
          <p:nvSpPr>
            <p:cNvPr id="15" name="Rectangle 14"/>
            <p:cNvSpPr/>
            <p:nvPr/>
          </p:nvSpPr>
          <p:spPr>
            <a:xfrm>
              <a:off x="453291" y="3512892"/>
              <a:ext cx="2686954" cy="461665"/>
            </a:xfrm>
            <a:prstGeom prst="rect">
              <a:avLst/>
            </a:prstGeom>
          </p:spPr>
          <p:txBody>
            <a:bodyPr wrap="none">
              <a:spAutoFit/>
            </a:bodyPr>
            <a:lstStyle/>
            <a:p>
              <a:r>
                <a:rPr lang="en-US" sz="2400" b="1" dirty="0">
                  <a:latin typeface="HelveticaNeueLT Com 37 ThCn" panose="020B0406020202030204" pitchFamily="34" charset="0"/>
                </a:rPr>
                <a:t>Huge Language Support</a:t>
              </a:r>
            </a:p>
          </p:txBody>
        </p:sp>
      </p:grpSp>
      <p:sp>
        <p:nvSpPr>
          <p:cNvPr id="18" name="Rectangle 17"/>
          <p:cNvSpPr/>
          <p:nvPr/>
        </p:nvSpPr>
        <p:spPr>
          <a:xfrm>
            <a:off x="8716186" y="5077590"/>
            <a:ext cx="2868093" cy="461665"/>
          </a:xfrm>
          <a:prstGeom prst="rect">
            <a:avLst/>
          </a:prstGeom>
        </p:spPr>
        <p:txBody>
          <a:bodyPr wrap="none">
            <a:spAutoFit/>
          </a:bodyPr>
          <a:lstStyle/>
          <a:p>
            <a:r>
              <a:rPr lang="en-US" sz="2400" b="1" dirty="0">
                <a:latin typeface="HelveticaNeueLT Com 37 ThCn" panose="020B0406020202030204" pitchFamily="34" charset="0"/>
              </a:rPr>
              <a:t>Built in GIT Source Control</a:t>
            </a:r>
          </a:p>
        </p:txBody>
      </p:sp>
      <p:sp>
        <p:nvSpPr>
          <p:cNvPr id="19" name="Rectangle 18"/>
          <p:cNvSpPr/>
          <p:nvPr/>
        </p:nvSpPr>
        <p:spPr>
          <a:xfrm>
            <a:off x="5158275" y="5068486"/>
            <a:ext cx="1875450" cy="461665"/>
          </a:xfrm>
          <a:prstGeom prst="rect">
            <a:avLst/>
          </a:prstGeom>
        </p:spPr>
        <p:txBody>
          <a:bodyPr wrap="none">
            <a:spAutoFit/>
          </a:bodyPr>
          <a:lstStyle/>
          <a:p>
            <a:r>
              <a:rPr lang="en-US" sz="2400" b="1" dirty="0">
                <a:latin typeface="HelveticaNeueLT Com 37 ThCn" panose="020B0406020202030204" pitchFamily="34" charset="0"/>
              </a:rPr>
              <a:t>Debugging Tools</a:t>
            </a:r>
          </a:p>
        </p:txBody>
      </p:sp>
      <p:grpSp>
        <p:nvGrpSpPr>
          <p:cNvPr id="31" name="Group 30"/>
          <p:cNvGrpSpPr/>
          <p:nvPr/>
        </p:nvGrpSpPr>
        <p:grpSpPr>
          <a:xfrm>
            <a:off x="6173950" y="3694238"/>
            <a:ext cx="4808662" cy="691979"/>
            <a:chOff x="590549" y="4923011"/>
            <a:chExt cx="4808662" cy="691979"/>
          </a:xfrm>
        </p:grpSpPr>
        <p:sp>
          <p:nvSpPr>
            <p:cNvPr id="13" name="Rectangle 12"/>
            <p:cNvSpPr/>
            <p:nvPr/>
          </p:nvSpPr>
          <p:spPr>
            <a:xfrm>
              <a:off x="846261" y="5276436"/>
              <a:ext cx="4552950" cy="338554"/>
            </a:xfrm>
            <a:prstGeom prst="rect">
              <a:avLst/>
            </a:prstGeom>
          </p:spPr>
          <p:txBody>
            <a:bodyPr wrap="square">
              <a:spAutoFit/>
            </a:bodyPr>
            <a:lstStyle/>
            <a:p>
              <a:r>
                <a:rPr lang="en-US" sz="1600" dirty="0">
                  <a:latin typeface="HelveticaNeueLT Com 37 ThCn" panose="020B0406020202030204" pitchFamily="34" charset="0"/>
                </a:rPr>
                <a:t> Library of Community Built Extensions or Create Them Yourself</a:t>
              </a:r>
            </a:p>
          </p:txBody>
        </p:sp>
        <p:sp>
          <p:nvSpPr>
            <p:cNvPr id="24" name="Rectangle 23"/>
            <p:cNvSpPr/>
            <p:nvPr/>
          </p:nvSpPr>
          <p:spPr>
            <a:xfrm>
              <a:off x="590549" y="4923011"/>
              <a:ext cx="2196435" cy="461665"/>
            </a:xfrm>
            <a:prstGeom prst="rect">
              <a:avLst/>
            </a:prstGeom>
          </p:spPr>
          <p:txBody>
            <a:bodyPr wrap="none">
              <a:spAutoFit/>
            </a:bodyPr>
            <a:lstStyle/>
            <a:p>
              <a:r>
                <a:rPr lang="en-US" sz="2400" b="1" dirty="0">
                  <a:latin typeface="HelveticaNeueLT Com 37 ThCn" panose="020B0406020202030204" pitchFamily="34" charset="0"/>
                </a:rPr>
                <a:t>Extensions (Plugins)</a:t>
              </a:r>
            </a:p>
          </p:txBody>
        </p:sp>
      </p:grpSp>
      <p:sp>
        <p:nvSpPr>
          <p:cNvPr id="25" name="Rectangle 24"/>
          <p:cNvSpPr/>
          <p:nvPr/>
        </p:nvSpPr>
        <p:spPr>
          <a:xfrm>
            <a:off x="4449987" y="6494313"/>
            <a:ext cx="3163366" cy="338554"/>
          </a:xfrm>
          <a:prstGeom prst="rect">
            <a:avLst/>
          </a:prstGeom>
        </p:spPr>
        <p:txBody>
          <a:bodyPr wrap="none">
            <a:spAutoFit/>
          </a:bodyPr>
          <a:lstStyle/>
          <a:p>
            <a:pPr algn="ctr"/>
            <a:r>
              <a:rPr lang="en-US" sz="1600" dirty="0">
                <a:latin typeface="HelveticaNeueLT Com 37 ThCn" panose="020B0406020202030204" pitchFamily="34" charset="0"/>
              </a:rPr>
              <a:t>Download at: https://code.visualstudio.com/</a:t>
            </a:r>
          </a:p>
        </p:txBody>
      </p:sp>
      <p:sp>
        <p:nvSpPr>
          <p:cNvPr id="33" name="Title 1"/>
          <p:cNvSpPr>
            <a:spLocks noGrp="1"/>
          </p:cNvSpPr>
          <p:nvPr>
            <p:ph type="title"/>
          </p:nvPr>
        </p:nvSpPr>
        <p:spPr>
          <a:xfrm>
            <a:off x="638827" y="26923"/>
            <a:ext cx="10922696" cy="1325563"/>
          </a:xfrm>
        </p:spPr>
        <p:txBody>
          <a:bodyPr/>
          <a:lstStyle/>
          <a:p>
            <a:pPr algn="ctr"/>
            <a:r>
              <a:rPr lang="en-US" dirty="0">
                <a:latin typeface="HelveticaNeueLT Com 37 ThCn" panose="020B0406020202030204" pitchFamily="34" charset="0"/>
              </a:rPr>
              <a:t>Why VS Code?</a:t>
            </a:r>
          </a:p>
        </p:txBody>
      </p:sp>
      <p:pic>
        <p:nvPicPr>
          <p:cNvPr id="34" name="Picture 3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992266" y="347598"/>
            <a:ext cx="1172030" cy="775493"/>
          </a:xfrm>
          <a:prstGeom prst="rect">
            <a:avLst/>
          </a:prstGeom>
        </p:spPr>
      </p:pic>
      <p:grpSp>
        <p:nvGrpSpPr>
          <p:cNvPr id="2" name="Group 1"/>
          <p:cNvGrpSpPr/>
          <p:nvPr/>
        </p:nvGrpSpPr>
        <p:grpSpPr>
          <a:xfrm>
            <a:off x="0" y="1603332"/>
            <a:ext cx="12192000" cy="1828800"/>
            <a:chOff x="0" y="1603332"/>
            <a:chExt cx="12192000" cy="1828800"/>
          </a:xfrm>
        </p:grpSpPr>
        <p:sp>
          <p:nvSpPr>
            <p:cNvPr id="35" name="Rectangle 34"/>
            <p:cNvSpPr/>
            <p:nvPr/>
          </p:nvSpPr>
          <p:spPr>
            <a:xfrm>
              <a:off x="0" y="1603332"/>
              <a:ext cx="12192000" cy="1828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638827" y="1615290"/>
              <a:ext cx="3579763" cy="523220"/>
            </a:xfrm>
            <a:prstGeom prst="rect">
              <a:avLst/>
            </a:prstGeom>
          </p:spPr>
          <p:txBody>
            <a:bodyPr wrap="none">
              <a:spAutoFit/>
            </a:bodyPr>
            <a:lstStyle/>
            <a:p>
              <a:r>
                <a:rPr lang="en-US" sz="2800" b="1" dirty="0">
                  <a:latin typeface="HelveticaNeueLT Com 37 ThCn" panose="020B0406020202030204" pitchFamily="34" charset="0"/>
                </a:rPr>
                <a:t>Works on multiple platforms:</a:t>
              </a:r>
            </a:p>
          </p:txBody>
        </p:sp>
        <p:grpSp>
          <p:nvGrpSpPr>
            <p:cNvPr id="41" name="Group 40"/>
            <p:cNvGrpSpPr/>
            <p:nvPr/>
          </p:nvGrpSpPr>
          <p:grpSpPr>
            <a:xfrm>
              <a:off x="797935" y="2288420"/>
              <a:ext cx="1767407" cy="994569"/>
              <a:chOff x="696650" y="2382204"/>
              <a:chExt cx="1767407" cy="994569"/>
            </a:xfrm>
          </p:grpSpPr>
          <p:pic>
            <p:nvPicPr>
              <p:cNvPr id="8194" name="Picture 2" descr="https://upload.wikimedia.org/wikipedia/commons/thumb/5/5f/Windows_logo_-_2012.svg/2000px-Windows_logo_-_2012.svg.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351940" y="2382204"/>
                <a:ext cx="456827" cy="45682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696650" y="3007441"/>
                <a:ext cx="1767407" cy="369332"/>
              </a:xfrm>
              <a:prstGeom prst="rect">
                <a:avLst/>
              </a:prstGeom>
              <a:noFill/>
            </p:spPr>
            <p:txBody>
              <a:bodyPr wrap="none" rtlCol="0">
                <a:spAutoFit/>
              </a:bodyPr>
              <a:lstStyle/>
              <a:p>
                <a:pPr marL="0" lvl="2"/>
                <a:r>
                  <a:rPr lang="en-US" b="1" dirty="0">
                    <a:latin typeface="HelveticaNeueLT Com 37 ThCn" panose="020B0406020202030204" pitchFamily="34" charset="0"/>
                  </a:rPr>
                  <a:t>Windows</a:t>
                </a:r>
                <a:r>
                  <a:rPr lang="en-US" dirty="0">
                    <a:latin typeface="HelveticaNeueLT Com 37 ThCn" panose="020B0406020202030204" pitchFamily="34" charset="0"/>
                  </a:rPr>
                  <a:t> -  7, 8, 10</a:t>
                </a:r>
              </a:p>
            </p:txBody>
          </p:sp>
        </p:grpSp>
        <p:grpSp>
          <p:nvGrpSpPr>
            <p:cNvPr id="40" name="Group 39"/>
            <p:cNvGrpSpPr/>
            <p:nvPr/>
          </p:nvGrpSpPr>
          <p:grpSpPr>
            <a:xfrm>
              <a:off x="3680375" y="2163424"/>
              <a:ext cx="3218766" cy="1119565"/>
              <a:chOff x="3376340" y="2257208"/>
              <a:chExt cx="3218766" cy="1119565"/>
            </a:xfrm>
          </p:grpSpPr>
          <p:pic>
            <p:nvPicPr>
              <p:cNvPr id="8196" name="Picture 4" descr="https://cdn3.iconfinder.com/data/icons/picons-social/57/56-apple-512.png"/>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632314" y="2257208"/>
                <a:ext cx="706818" cy="70681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3376340" y="3007441"/>
                <a:ext cx="3218766" cy="369332"/>
              </a:xfrm>
              <a:prstGeom prst="rect">
                <a:avLst/>
              </a:prstGeom>
              <a:noFill/>
            </p:spPr>
            <p:txBody>
              <a:bodyPr wrap="none" rtlCol="0">
                <a:spAutoFit/>
              </a:bodyPr>
              <a:lstStyle/>
              <a:p>
                <a:pPr marL="0" lvl="1"/>
                <a:r>
                  <a:rPr lang="en-US" b="1" dirty="0">
                    <a:latin typeface="HelveticaNeueLT Com 37 ThCn" panose="020B0406020202030204" pitchFamily="34" charset="0"/>
                  </a:rPr>
                  <a:t>Mac</a:t>
                </a:r>
                <a:r>
                  <a:rPr lang="en-US" dirty="0">
                    <a:latin typeface="HelveticaNeueLT Com 37 ThCn" panose="020B0406020202030204" pitchFamily="34" charset="0"/>
                  </a:rPr>
                  <a:t> - OS X Yosemite, El Capitan, Sierra</a:t>
                </a:r>
              </a:p>
            </p:txBody>
          </p:sp>
        </p:grpSp>
        <p:grpSp>
          <p:nvGrpSpPr>
            <p:cNvPr id="39" name="Group 38"/>
            <p:cNvGrpSpPr/>
            <p:nvPr/>
          </p:nvGrpSpPr>
          <p:grpSpPr>
            <a:xfrm>
              <a:off x="7592289" y="2162640"/>
              <a:ext cx="3991990" cy="1120349"/>
              <a:chOff x="7592289" y="2256424"/>
              <a:chExt cx="3991990" cy="1120349"/>
            </a:xfrm>
          </p:grpSpPr>
          <p:pic>
            <p:nvPicPr>
              <p:cNvPr id="8198" name="Picture 6" descr="Image result for linux logo pn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9287099" y="2256424"/>
                <a:ext cx="602370" cy="70838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7592289" y="3007441"/>
                <a:ext cx="3991990" cy="369332"/>
              </a:xfrm>
              <a:prstGeom prst="rect">
                <a:avLst/>
              </a:prstGeom>
              <a:noFill/>
            </p:spPr>
            <p:txBody>
              <a:bodyPr wrap="none" rtlCol="0">
                <a:spAutoFit/>
              </a:bodyPr>
              <a:lstStyle/>
              <a:p>
                <a:pPr marL="0" lvl="1"/>
                <a:r>
                  <a:rPr lang="en-US" b="1" dirty="0">
                    <a:latin typeface="HelveticaNeueLT Com 37 ThCn" panose="020B0406020202030204" pitchFamily="34" charset="0"/>
                  </a:rPr>
                  <a:t>Linux</a:t>
                </a:r>
                <a:r>
                  <a:rPr lang="en-US" dirty="0">
                    <a:latin typeface="HelveticaNeueLT Com 37 ThCn" panose="020B0406020202030204" pitchFamily="34" charset="0"/>
                  </a:rPr>
                  <a:t> - Ubuntu, </a:t>
                </a:r>
                <a:r>
                  <a:rPr lang="en-US" dirty="0" err="1">
                    <a:latin typeface="HelveticaNeueLT Com 37 ThCn" panose="020B0406020202030204" pitchFamily="34" charset="0"/>
                  </a:rPr>
                  <a:t>Debian</a:t>
                </a:r>
                <a:r>
                  <a:rPr lang="en-US" dirty="0">
                    <a:latin typeface="HelveticaNeueLT Com 37 ThCn" panose="020B0406020202030204" pitchFamily="34" charset="0"/>
                  </a:rPr>
                  <a:t>, Red Hat, Fedora, CentOS</a:t>
                </a:r>
              </a:p>
            </p:txBody>
          </p:sp>
        </p:grpSp>
      </p:grpSp>
      <p:sp>
        <p:nvSpPr>
          <p:cNvPr id="27" name="Rectangle 26"/>
          <p:cNvSpPr/>
          <p:nvPr/>
        </p:nvSpPr>
        <p:spPr>
          <a:xfrm>
            <a:off x="622584" y="5456997"/>
            <a:ext cx="3054233" cy="584775"/>
          </a:xfrm>
          <a:prstGeom prst="rect">
            <a:avLst/>
          </a:prstGeom>
        </p:spPr>
        <p:txBody>
          <a:bodyPr wrap="square">
            <a:spAutoFit/>
          </a:bodyPr>
          <a:lstStyle/>
          <a:p>
            <a:r>
              <a:rPr lang="en-US" sz="1600" dirty="0">
                <a:latin typeface="HelveticaNeueLT Com 37 ThCn" panose="020B0406020202030204" pitchFamily="34" charset="0"/>
              </a:rPr>
              <a:t>Autocomplete style helpers that appear as you type code</a:t>
            </a:r>
          </a:p>
        </p:txBody>
      </p:sp>
      <p:sp>
        <p:nvSpPr>
          <p:cNvPr id="28" name="Rectangle 27"/>
          <p:cNvSpPr/>
          <p:nvPr/>
        </p:nvSpPr>
        <p:spPr>
          <a:xfrm>
            <a:off x="5158275" y="5456996"/>
            <a:ext cx="2419905" cy="584775"/>
          </a:xfrm>
          <a:prstGeom prst="rect">
            <a:avLst/>
          </a:prstGeom>
        </p:spPr>
        <p:txBody>
          <a:bodyPr wrap="square">
            <a:spAutoFit/>
          </a:bodyPr>
          <a:lstStyle/>
          <a:p>
            <a:r>
              <a:rPr lang="en-US" sz="1600" dirty="0">
                <a:latin typeface="HelveticaNeueLT Com 37 ThCn" panose="020B0406020202030204" pitchFamily="34" charset="0"/>
              </a:rPr>
              <a:t>Step through your code for insight into how it’s working</a:t>
            </a:r>
          </a:p>
        </p:txBody>
      </p:sp>
      <p:sp>
        <p:nvSpPr>
          <p:cNvPr id="29" name="Rectangle 28"/>
          <p:cNvSpPr/>
          <p:nvPr/>
        </p:nvSpPr>
        <p:spPr>
          <a:xfrm>
            <a:off x="8716186" y="5522046"/>
            <a:ext cx="2868093" cy="830997"/>
          </a:xfrm>
          <a:prstGeom prst="rect">
            <a:avLst/>
          </a:prstGeom>
        </p:spPr>
        <p:txBody>
          <a:bodyPr wrap="square">
            <a:spAutoFit/>
          </a:bodyPr>
          <a:lstStyle/>
          <a:p>
            <a:r>
              <a:rPr lang="en-US" sz="1600" dirty="0">
                <a:latin typeface="HelveticaNeueLT Com 37 ThCn" panose="020B0406020202030204" pitchFamily="34" charset="0"/>
              </a:rPr>
              <a:t>A free source control option; Keeps track of changes to files as you code. *Very Important to Use This*</a:t>
            </a:r>
          </a:p>
        </p:txBody>
      </p:sp>
    </p:spTree>
    <p:extLst>
      <p:ext uri="{BB962C8B-B14F-4D97-AF65-F5344CB8AC3E}">
        <p14:creationId xmlns:p14="http://schemas.microsoft.com/office/powerpoint/2010/main" val="221643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p:bldP spid="18" grpId="0"/>
      <p:bldP spid="19" grpId="0"/>
      <p:bldP spid="25" grpId="0"/>
      <p:bldP spid="27" grpId="0"/>
      <p:bldP spid="28"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475"/>
            <a:ext cx="12192000" cy="1325563"/>
          </a:xfrm>
        </p:spPr>
        <p:txBody>
          <a:bodyPr/>
          <a:lstStyle/>
          <a:p>
            <a:pPr algn="ctr"/>
            <a:r>
              <a:rPr lang="en-US" dirty="0">
                <a:latin typeface="HelveticaNeueLT Com 37 ThCn" panose="020B0406020202030204" pitchFamily="34" charset="0"/>
              </a:rPr>
              <a:t>Recommended VS Code Extensions for HTML Projects</a:t>
            </a:r>
          </a:p>
        </p:txBody>
      </p:sp>
      <p:sp>
        <p:nvSpPr>
          <p:cNvPr id="3" name="Content Placeholder 2"/>
          <p:cNvSpPr>
            <a:spLocks noGrp="1"/>
          </p:cNvSpPr>
          <p:nvPr>
            <p:ph idx="1"/>
          </p:nvPr>
        </p:nvSpPr>
        <p:spPr>
          <a:xfrm>
            <a:off x="317500" y="1304168"/>
            <a:ext cx="6019800" cy="5626100"/>
          </a:xfrm>
        </p:spPr>
        <p:txBody>
          <a:bodyPr>
            <a:normAutofit/>
          </a:bodyPr>
          <a:lstStyle/>
          <a:p>
            <a:r>
              <a:rPr lang="en-US" sz="2000" dirty="0">
                <a:effectLst/>
                <a:latin typeface="HelveticaNeueLT Com 37 ThCn" panose="020B0406020202030204" pitchFamily="34" charset="0"/>
                <a:hlinkClick r:id="rId2"/>
              </a:rPr>
              <a:t>HTML Snippets</a:t>
            </a:r>
            <a:endParaRPr lang="en-US" sz="2000" dirty="0">
              <a:effectLst/>
              <a:latin typeface="HelveticaNeueLT Com 37 ThCn" panose="020B0406020202030204" pitchFamily="34" charset="0"/>
            </a:endParaRPr>
          </a:p>
          <a:p>
            <a:pPr lvl="1"/>
            <a:r>
              <a:rPr lang="en-US" sz="2000" dirty="0">
                <a:effectLst/>
                <a:latin typeface="HelveticaNeueLT Com 37 ThCn" panose="020B0406020202030204" pitchFamily="34" charset="0"/>
              </a:rPr>
              <a:t>Full HTML tags including HTML5 Snippets</a:t>
            </a:r>
          </a:p>
          <a:p>
            <a:r>
              <a:rPr lang="en-US" sz="2000" dirty="0">
                <a:latin typeface="HelveticaNeueLT Com 37 ThCn" panose="020B0406020202030204" pitchFamily="34" charset="0"/>
                <a:hlinkClick r:id="rId3"/>
              </a:rPr>
              <a:t>Copy Relative Path</a:t>
            </a:r>
            <a:endParaRPr lang="en-US" sz="2000" dirty="0">
              <a:latin typeface="HelveticaNeueLT Com 37 ThCn" panose="020B0406020202030204" pitchFamily="34" charset="0"/>
            </a:endParaRPr>
          </a:p>
          <a:p>
            <a:pPr lvl="1"/>
            <a:r>
              <a:rPr lang="en-US" sz="2000" dirty="0">
                <a:effectLst/>
                <a:latin typeface="HelveticaNeueLT Com 37 ThCn" panose="020B0406020202030204" pitchFamily="34" charset="0"/>
              </a:rPr>
              <a:t>Copy Relative Path from a File</a:t>
            </a:r>
          </a:p>
          <a:p>
            <a:r>
              <a:rPr lang="en-US" sz="2000" dirty="0">
                <a:latin typeface="HelveticaNeueLT Com 37 ThCn" panose="020B0406020202030204" pitchFamily="34" charset="0"/>
                <a:hlinkClick r:id="rId4"/>
              </a:rPr>
              <a:t>Path Intellisense</a:t>
            </a:r>
            <a:endParaRPr lang="en-US" sz="2000" dirty="0">
              <a:latin typeface="HelveticaNeueLT Com 37 ThCn" panose="020B0406020202030204" pitchFamily="34" charset="0"/>
            </a:endParaRPr>
          </a:p>
          <a:p>
            <a:pPr lvl="1"/>
            <a:r>
              <a:rPr lang="en-US" sz="2000" dirty="0">
                <a:effectLst/>
                <a:latin typeface="HelveticaNeueLT Com 37 ThCn" panose="020B0406020202030204" pitchFamily="34" charset="0"/>
              </a:rPr>
              <a:t>Visual Studio Code plugin that autocompletes filenames</a:t>
            </a:r>
            <a:endParaRPr lang="en-US" sz="2000" dirty="0">
              <a:latin typeface="HelveticaNeueLT Com 37 ThCn" panose="020B0406020202030204" pitchFamily="34" charset="0"/>
            </a:endParaRPr>
          </a:p>
          <a:p>
            <a:r>
              <a:rPr lang="en-US" sz="2000" dirty="0">
                <a:latin typeface="HelveticaNeueLT Com 37 ThCn" panose="020B0406020202030204" pitchFamily="34" charset="0"/>
                <a:hlinkClick r:id="rId5"/>
              </a:rPr>
              <a:t>Bower</a:t>
            </a:r>
            <a:endParaRPr lang="en-US" sz="2000" dirty="0">
              <a:latin typeface="HelveticaNeueLT Com 37 ThCn" panose="020B0406020202030204" pitchFamily="34" charset="0"/>
            </a:endParaRPr>
          </a:p>
          <a:p>
            <a:pPr lvl="1"/>
            <a:r>
              <a:rPr lang="en-US" sz="2000" dirty="0">
                <a:effectLst/>
                <a:latin typeface="HelveticaNeueLT Com 37 ThCn" panose="020B0406020202030204" pitchFamily="34" charset="0"/>
              </a:rPr>
              <a:t>Create bower.json, install, uninstall, update bower packages, etc</a:t>
            </a:r>
            <a:endParaRPr lang="en-US" sz="2000" dirty="0">
              <a:latin typeface="HelveticaNeueLT Com 37 ThCn" panose="020B0406020202030204" pitchFamily="34" charset="0"/>
            </a:endParaRPr>
          </a:p>
          <a:p>
            <a:r>
              <a:rPr lang="en-US" sz="2000" dirty="0">
                <a:latin typeface="HelveticaNeueLT Com 37 ThCn" panose="020B0406020202030204" pitchFamily="34" charset="0"/>
                <a:hlinkClick r:id="rId6"/>
              </a:rPr>
              <a:t>Auto Close Tag</a:t>
            </a:r>
            <a:endParaRPr lang="en-US" sz="2000" dirty="0">
              <a:latin typeface="HelveticaNeueLT Com 37 ThCn" panose="020B0406020202030204" pitchFamily="34" charset="0"/>
            </a:endParaRPr>
          </a:p>
          <a:p>
            <a:pPr lvl="1"/>
            <a:r>
              <a:rPr lang="en-US" sz="2000" dirty="0">
                <a:effectLst/>
                <a:latin typeface="HelveticaNeueLT Com 37 ThCn" panose="020B0406020202030204" pitchFamily="34" charset="0"/>
              </a:rPr>
              <a:t>Automatically add HTML/XML close tag, same as Visual Studio IDE</a:t>
            </a:r>
            <a:endParaRPr lang="en-US" sz="2000" b="1" dirty="0">
              <a:effectLst/>
              <a:latin typeface="HelveticaNeueLT Com 37 ThCn" panose="020B0406020202030204" pitchFamily="34" charset="0"/>
            </a:endParaRPr>
          </a:p>
        </p:txBody>
      </p:sp>
      <p:sp>
        <p:nvSpPr>
          <p:cNvPr id="4" name="Content Placeholder 2"/>
          <p:cNvSpPr txBox="1">
            <a:spLocks/>
          </p:cNvSpPr>
          <p:nvPr/>
        </p:nvSpPr>
        <p:spPr>
          <a:xfrm>
            <a:off x="6598920" y="1285580"/>
            <a:ext cx="5410200" cy="51146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HelveticaNeueLT Com 37 ThCn" panose="020B0406020202030204" pitchFamily="34" charset="0"/>
                <a:hlinkClick r:id="rId7"/>
              </a:rPr>
              <a:t>View In Browser</a:t>
            </a:r>
            <a:endParaRPr lang="en-US" sz="2000" dirty="0">
              <a:latin typeface="HelveticaNeueLT Com 37 ThCn" panose="020B0406020202030204" pitchFamily="34" charset="0"/>
            </a:endParaRPr>
          </a:p>
          <a:p>
            <a:pPr lvl="1"/>
            <a:r>
              <a:rPr lang="en-US" sz="2000" dirty="0">
                <a:effectLst/>
                <a:latin typeface="HelveticaNeueLT Com 37 ThCn" panose="020B0406020202030204" pitchFamily="34" charset="0"/>
              </a:rPr>
              <a:t>view a html file in system's default browser</a:t>
            </a:r>
            <a:endParaRPr lang="en-US" sz="2000" dirty="0">
              <a:latin typeface="HelveticaNeueLT Com 37 ThCn" panose="020B0406020202030204" pitchFamily="34" charset="0"/>
            </a:endParaRPr>
          </a:p>
          <a:p>
            <a:r>
              <a:rPr lang="en-US" sz="2000" dirty="0">
                <a:effectLst/>
                <a:latin typeface="HelveticaNeueLT Com 37 ThCn" panose="020B0406020202030204" pitchFamily="34" charset="0"/>
                <a:hlinkClick r:id="rId8"/>
              </a:rPr>
              <a:t>HTML Boilerplate</a:t>
            </a:r>
            <a:endParaRPr lang="en-US" sz="2000" dirty="0">
              <a:effectLst/>
              <a:latin typeface="HelveticaNeueLT Com 37 ThCn" panose="020B0406020202030204" pitchFamily="34" charset="0"/>
            </a:endParaRPr>
          </a:p>
          <a:p>
            <a:pPr lvl="1"/>
            <a:r>
              <a:rPr lang="en-US" sz="2000" dirty="0">
                <a:effectLst/>
                <a:latin typeface="HelveticaNeueLT Com 37 ThCn" panose="020B0406020202030204" pitchFamily="34" charset="0"/>
              </a:rPr>
              <a:t>A basic HTML5 boilerplate snippet generator.</a:t>
            </a:r>
          </a:p>
          <a:p>
            <a:r>
              <a:rPr lang="en-US" sz="2000" dirty="0">
                <a:latin typeface="HelveticaNeueLT Com 37 ThCn" panose="020B0406020202030204" pitchFamily="34" charset="0"/>
                <a:hlinkClick r:id="rId9"/>
              </a:rPr>
              <a:t>Bootstrap 3 Snippets</a:t>
            </a:r>
            <a:endParaRPr lang="en-US" sz="2000" dirty="0">
              <a:latin typeface="HelveticaNeueLT Com 37 ThCn" panose="020B0406020202030204" pitchFamily="34" charset="0"/>
            </a:endParaRPr>
          </a:p>
          <a:p>
            <a:pPr lvl="1"/>
            <a:r>
              <a:rPr lang="nb-NO" sz="2000" dirty="0">
                <a:effectLst/>
                <a:latin typeface="HelveticaNeueLT Com 37 ThCn" panose="020B0406020202030204" pitchFamily="34" charset="0"/>
              </a:rPr>
              <a:t>Bootstrap 3 Snippets for VS Code</a:t>
            </a:r>
            <a:endParaRPr lang="en-US" sz="2000" dirty="0">
              <a:latin typeface="HelveticaNeueLT Com 37 ThCn" panose="020B0406020202030204" pitchFamily="34" charset="0"/>
            </a:endParaRPr>
          </a:p>
          <a:p>
            <a:r>
              <a:rPr lang="en-US" sz="2000" dirty="0">
                <a:latin typeface="HelveticaNeueLT Com 37 ThCn" panose="020B0406020202030204" pitchFamily="34" charset="0"/>
                <a:hlinkClick r:id="rId10"/>
              </a:rPr>
              <a:t>HTML CSS Class Completion</a:t>
            </a:r>
            <a:endParaRPr lang="en-US" sz="2000" dirty="0">
              <a:latin typeface="HelveticaNeueLT Com 37 ThCn" panose="020B0406020202030204" pitchFamily="34" charset="0"/>
            </a:endParaRPr>
          </a:p>
          <a:p>
            <a:pPr lvl="1"/>
            <a:r>
              <a:rPr lang="en-US" sz="2000" dirty="0">
                <a:effectLst/>
                <a:latin typeface="HelveticaNeueLT Com 37 ThCn" panose="020B0406020202030204" pitchFamily="34" charset="0"/>
              </a:rPr>
              <a:t>Provides CSS class name completion for the HTML class attribute based on the CSS files on your workspace.</a:t>
            </a:r>
            <a:endParaRPr lang="en-US" sz="2000" b="1" dirty="0">
              <a:latin typeface="HelveticaNeueLT Com 37 ThCn" panose="020B0406020202030204" pitchFamily="34" charset="0"/>
            </a:endParaRPr>
          </a:p>
          <a:p>
            <a:pPr lvl="1"/>
            <a:endParaRPr lang="en-US" sz="2000" b="1" dirty="0">
              <a:latin typeface="HelveticaNeueLT Com 37 ThCn" panose="020B0406020202030204" pitchFamily="34" charset="0"/>
            </a:endParaRPr>
          </a:p>
          <a:p>
            <a:endParaRPr lang="en-US" sz="2000" dirty="0">
              <a:latin typeface="HelveticaNeueLT Com 37 ThCn" panose="020B0406020202030204" pitchFamily="34" charset="0"/>
            </a:endParaRPr>
          </a:p>
        </p:txBody>
      </p:sp>
    </p:spTree>
    <p:extLst>
      <p:ext uri="{BB962C8B-B14F-4D97-AF65-F5344CB8AC3E}">
        <p14:creationId xmlns:p14="http://schemas.microsoft.com/office/powerpoint/2010/main" val="2560623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877" y="329080"/>
            <a:ext cx="10984523" cy="684530"/>
          </a:xfrm>
        </p:spPr>
        <p:txBody>
          <a:bodyPr>
            <a:noAutofit/>
          </a:bodyPr>
          <a:lstStyle/>
          <a:p>
            <a:pPr algn="ctr"/>
            <a:r>
              <a:rPr lang="en-US" dirty="0">
                <a:latin typeface="HelveticaNeueLT Com 37 ThCn" panose="020B0406020202030204" pitchFamily="34" charset="0"/>
              </a:rPr>
              <a:t>Overview / Agenda</a:t>
            </a:r>
          </a:p>
        </p:txBody>
      </p:sp>
      <p:sp>
        <p:nvSpPr>
          <p:cNvPr id="4" name="Rectangle 3"/>
          <p:cNvSpPr/>
          <p:nvPr/>
        </p:nvSpPr>
        <p:spPr>
          <a:xfrm>
            <a:off x="2436919" y="1202338"/>
            <a:ext cx="7306438" cy="1231106"/>
          </a:xfrm>
          <a:prstGeom prst="rect">
            <a:avLst/>
          </a:prstGeom>
        </p:spPr>
        <p:txBody>
          <a:bodyPr wrap="square">
            <a:spAutoFit/>
          </a:bodyPr>
          <a:lstStyle/>
          <a:p>
            <a:r>
              <a:rPr lang="en-US" b="1" dirty="0">
                <a:latin typeface="HelveticaNeueLT Com 37 ThCn" panose="020B0406020202030204" pitchFamily="34" charset="0"/>
              </a:rPr>
              <a:t>Brief History &amp; Overview of Website Creation (Starting in the mid 1990's)</a:t>
            </a:r>
          </a:p>
          <a:p>
            <a:pPr lvl="1" fontAlgn="ctr"/>
            <a:r>
              <a:rPr lang="en-US" sz="1400" dirty="0">
                <a:latin typeface="HelveticaNeueLT Com 37 ThCn" panose="020B0406020202030204" pitchFamily="34" charset="0"/>
              </a:rPr>
              <a:t>Basic static HTML</a:t>
            </a:r>
          </a:p>
          <a:p>
            <a:pPr lvl="1" fontAlgn="ctr"/>
            <a:r>
              <a:rPr lang="en-US" sz="1400" dirty="0">
                <a:latin typeface="HelveticaNeueLT Com 37 ThCn" panose="020B0406020202030204" pitchFamily="34" charset="0"/>
              </a:rPr>
              <a:t>Introduction of stylesheets</a:t>
            </a:r>
          </a:p>
          <a:p>
            <a:pPr lvl="1" fontAlgn="ctr"/>
            <a:r>
              <a:rPr lang="en-US" sz="1400" dirty="0">
                <a:latin typeface="HelveticaNeueLT Com 37 ThCn" panose="020B0406020202030204" pitchFamily="34" charset="0"/>
              </a:rPr>
              <a:t>Evolution of web standards</a:t>
            </a:r>
          </a:p>
          <a:p>
            <a:pPr lvl="1" fontAlgn="ctr"/>
            <a:r>
              <a:rPr lang="en-US" sz="1400" dirty="0">
                <a:latin typeface="HelveticaNeueLT Com 37 ThCn" panose="020B0406020202030204" pitchFamily="34" charset="0"/>
              </a:rPr>
              <a:t>Introduction to Responsive Web Design and Frameworks</a:t>
            </a:r>
            <a:endParaRPr lang="en-US" sz="1400" b="1" dirty="0">
              <a:latin typeface="HelveticaNeueLT Com 37 ThCn" panose="020B0406020202030204" pitchFamily="34" charset="0"/>
            </a:endParaRPr>
          </a:p>
        </p:txBody>
      </p:sp>
      <p:sp>
        <p:nvSpPr>
          <p:cNvPr id="6" name="Rectangle 5"/>
          <p:cNvSpPr/>
          <p:nvPr/>
        </p:nvSpPr>
        <p:spPr>
          <a:xfrm>
            <a:off x="2436919" y="2787731"/>
            <a:ext cx="7306438" cy="1446550"/>
          </a:xfrm>
          <a:prstGeom prst="rect">
            <a:avLst/>
          </a:prstGeom>
        </p:spPr>
        <p:txBody>
          <a:bodyPr wrap="square">
            <a:spAutoFit/>
          </a:bodyPr>
          <a:lstStyle/>
          <a:p>
            <a:r>
              <a:rPr lang="en-US" b="1" dirty="0">
                <a:latin typeface="HelveticaNeueLT Com 37 ThCn" panose="020B0406020202030204" pitchFamily="34" charset="0"/>
              </a:rPr>
              <a:t>Tools: IDE</a:t>
            </a:r>
          </a:p>
          <a:p>
            <a:pPr lvl="1" fontAlgn="ctr"/>
            <a:r>
              <a:rPr lang="en-US" sz="1400" dirty="0">
                <a:latin typeface="HelveticaNeueLT Com 37 ThCn" panose="020B0406020202030204" pitchFamily="34" charset="0"/>
              </a:rPr>
              <a:t>What is VS Code?</a:t>
            </a:r>
          </a:p>
          <a:p>
            <a:pPr lvl="1" fontAlgn="ctr"/>
            <a:r>
              <a:rPr lang="en-US" sz="1400" dirty="0">
                <a:latin typeface="HelveticaNeueLT Com 37 ThCn" panose="020B0406020202030204" pitchFamily="34" charset="0"/>
              </a:rPr>
              <a:t>Why use VS Code?</a:t>
            </a:r>
          </a:p>
          <a:p>
            <a:pPr lvl="1" fontAlgn="ctr"/>
            <a:r>
              <a:rPr lang="en-US" sz="1400" dirty="0">
                <a:latin typeface="HelveticaNeueLT Com 37 ThCn" panose="020B0406020202030204" pitchFamily="34" charset="0"/>
              </a:rPr>
              <a:t>How to get VS Code?</a:t>
            </a:r>
          </a:p>
          <a:p>
            <a:pPr lvl="1" fontAlgn="ctr"/>
            <a:r>
              <a:rPr lang="en-US" sz="1400" dirty="0">
                <a:latin typeface="HelveticaNeueLT Com 37 ThCn" panose="020B0406020202030204" pitchFamily="34" charset="0"/>
              </a:rPr>
              <a:t>What do I do after I install VS Code?</a:t>
            </a:r>
          </a:p>
          <a:p>
            <a:pPr lvl="1" fontAlgn="ctr"/>
            <a:r>
              <a:rPr lang="en-US" sz="1400" dirty="0">
                <a:latin typeface="HelveticaNeueLT Com 37 ThCn" panose="020B0406020202030204" pitchFamily="34" charset="0"/>
              </a:rPr>
              <a:t>How to use VS Code and some of the cool features it provides</a:t>
            </a:r>
          </a:p>
        </p:txBody>
      </p:sp>
      <p:sp>
        <p:nvSpPr>
          <p:cNvPr id="7" name="Rectangle 6"/>
          <p:cNvSpPr/>
          <p:nvPr/>
        </p:nvSpPr>
        <p:spPr>
          <a:xfrm>
            <a:off x="2436919" y="4588568"/>
            <a:ext cx="7306438" cy="1231106"/>
          </a:xfrm>
          <a:prstGeom prst="rect">
            <a:avLst/>
          </a:prstGeom>
        </p:spPr>
        <p:txBody>
          <a:bodyPr wrap="square">
            <a:spAutoFit/>
          </a:bodyPr>
          <a:lstStyle/>
          <a:p>
            <a:r>
              <a:rPr lang="en-US" b="1" dirty="0">
                <a:latin typeface="HelveticaNeueLT Com 37 ThCn" panose="020B0406020202030204" pitchFamily="34" charset="0"/>
              </a:rPr>
              <a:t>Creating a Basic Website with VS Code</a:t>
            </a:r>
            <a:endParaRPr lang="en-US" dirty="0">
              <a:latin typeface="HelveticaNeueLT Com 37 ThCn" panose="020B0406020202030204" pitchFamily="34" charset="0"/>
            </a:endParaRPr>
          </a:p>
          <a:p>
            <a:pPr lvl="1" fontAlgn="ctr"/>
            <a:r>
              <a:rPr lang="en-US" sz="1400" dirty="0">
                <a:latin typeface="HelveticaNeueLT Com 37 ThCn" panose="020B0406020202030204" pitchFamily="34" charset="0"/>
              </a:rPr>
              <a:t>Components of a Basic Website </a:t>
            </a:r>
          </a:p>
          <a:p>
            <a:pPr lvl="1" fontAlgn="ctr"/>
            <a:r>
              <a:rPr lang="en-US" sz="1400" dirty="0">
                <a:latin typeface="HelveticaNeueLT Com 37 ThCn" panose="020B0406020202030204" pitchFamily="34" charset="0"/>
              </a:rPr>
              <a:t>Organization of file / folder structure </a:t>
            </a:r>
          </a:p>
          <a:p>
            <a:pPr lvl="1" fontAlgn="ctr"/>
            <a:r>
              <a:rPr lang="en-US" sz="1400" dirty="0">
                <a:latin typeface="HelveticaNeueLT Com 37 ThCn" panose="020B0406020202030204" pitchFamily="34" charset="0"/>
              </a:rPr>
              <a:t>Tools and Helpers to streamline site creation</a:t>
            </a:r>
          </a:p>
          <a:p>
            <a:pPr lvl="1" fontAlgn="ctr"/>
            <a:r>
              <a:rPr lang="en-US" sz="1400" dirty="0">
                <a:latin typeface="HelveticaNeueLT Com 37 ThCn" panose="020B0406020202030204" pitchFamily="34" charset="0"/>
              </a:rPr>
              <a:t>Putting it all together</a:t>
            </a:r>
          </a:p>
        </p:txBody>
      </p:sp>
      <p:sp>
        <p:nvSpPr>
          <p:cNvPr id="10" name="Rectangle 9"/>
          <p:cNvSpPr/>
          <p:nvPr/>
        </p:nvSpPr>
        <p:spPr>
          <a:xfrm>
            <a:off x="2439348" y="6173961"/>
            <a:ext cx="7306438" cy="584775"/>
          </a:xfrm>
          <a:prstGeom prst="rect">
            <a:avLst/>
          </a:prstGeom>
        </p:spPr>
        <p:txBody>
          <a:bodyPr wrap="square">
            <a:spAutoFit/>
          </a:bodyPr>
          <a:lstStyle/>
          <a:p>
            <a:r>
              <a:rPr lang="en-US" b="1" dirty="0">
                <a:latin typeface="HelveticaNeueLT Com 37 ThCn" panose="020B0406020202030204" pitchFamily="34" charset="0"/>
              </a:rPr>
              <a:t>CMS (Content Management Systems)</a:t>
            </a:r>
            <a:endParaRPr lang="en-US" dirty="0">
              <a:latin typeface="HelveticaNeueLT Com 37 ThCn" panose="020B0406020202030204" pitchFamily="34" charset="0"/>
            </a:endParaRPr>
          </a:p>
          <a:p>
            <a:pPr lvl="1" fontAlgn="ctr"/>
            <a:r>
              <a:rPr lang="en-US" sz="1400" dirty="0">
                <a:latin typeface="HelveticaNeueLT Com 37 ThCn" panose="020B0406020202030204" pitchFamily="34" charset="0"/>
              </a:rPr>
              <a:t>Why is HTML/CSS Still Important?</a:t>
            </a:r>
          </a:p>
        </p:txBody>
      </p:sp>
    </p:spTree>
    <p:extLst>
      <p:ext uri="{BB962C8B-B14F-4D97-AF65-F5344CB8AC3E}">
        <p14:creationId xmlns:p14="http://schemas.microsoft.com/office/powerpoint/2010/main" val="3431886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257" y="22226"/>
            <a:ext cx="10948790" cy="1325563"/>
          </a:xfrm>
        </p:spPr>
        <p:txBody>
          <a:bodyPr/>
          <a:lstStyle/>
          <a:p>
            <a:pPr algn="ctr"/>
            <a:r>
              <a:rPr lang="en-US" dirty="0">
                <a:latin typeface="HelveticaNeueLT Com 37 ThCn" panose="020B0406020202030204" pitchFamily="34" charset="0"/>
              </a:rPr>
              <a:t>HTML / CSS Code Example</a:t>
            </a:r>
          </a:p>
        </p:txBody>
      </p:sp>
      <p:sp>
        <p:nvSpPr>
          <p:cNvPr id="5" name="Title 1"/>
          <p:cNvSpPr txBox="1">
            <a:spLocks/>
          </p:cNvSpPr>
          <p:nvPr/>
        </p:nvSpPr>
        <p:spPr>
          <a:xfrm>
            <a:off x="625257" y="2791603"/>
            <a:ext cx="1096131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HelveticaNeueLT Com 37 ThCn" panose="020B0406020202030204" pitchFamily="34" charset="0"/>
              </a:rPr>
              <a:t>Creating a New Website With VS Code</a:t>
            </a:r>
          </a:p>
        </p:txBody>
      </p:sp>
    </p:spTree>
    <p:extLst>
      <p:ext uri="{BB962C8B-B14F-4D97-AF65-F5344CB8AC3E}">
        <p14:creationId xmlns:p14="http://schemas.microsoft.com/office/powerpoint/2010/main" val="2802619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257" y="22226"/>
            <a:ext cx="10948790" cy="1325563"/>
          </a:xfrm>
        </p:spPr>
        <p:txBody>
          <a:bodyPr/>
          <a:lstStyle/>
          <a:p>
            <a:pPr algn="ctr"/>
            <a:r>
              <a:rPr lang="en-US" dirty="0">
                <a:latin typeface="HelveticaNeueLT Com 37 ThCn" panose="020B0406020202030204" pitchFamily="34" charset="0"/>
              </a:rPr>
              <a:t>HTML / CSS Code Example</a:t>
            </a:r>
          </a:p>
        </p:txBody>
      </p:sp>
      <p:sp>
        <p:nvSpPr>
          <p:cNvPr id="4" name="Content Placeholder 3"/>
          <p:cNvSpPr>
            <a:spLocks noGrp="1"/>
          </p:cNvSpPr>
          <p:nvPr>
            <p:ph idx="1"/>
          </p:nvPr>
        </p:nvSpPr>
        <p:spPr>
          <a:xfrm>
            <a:off x="625257" y="4341510"/>
            <a:ext cx="10961317" cy="1821295"/>
          </a:xfrm>
        </p:spPr>
        <p:txBody>
          <a:bodyPr>
            <a:normAutofit lnSpcReduction="10000"/>
          </a:bodyPr>
          <a:lstStyle/>
          <a:p>
            <a:pPr marL="0" indent="0" algn="ctr">
              <a:buNone/>
            </a:pPr>
            <a:r>
              <a:rPr lang="en-US" dirty="0">
                <a:latin typeface="HelveticaNeueLT Com 37 ThCn" panose="020B0406020202030204" pitchFamily="34" charset="0"/>
              </a:rPr>
              <a:t>Today’s sample code can be downloaded from the Artifex Github repository by using the following link:</a:t>
            </a:r>
          </a:p>
          <a:p>
            <a:pPr marL="0" indent="0" algn="ctr">
              <a:buNone/>
            </a:pPr>
            <a:endParaRPr lang="en-US" sz="2800" dirty="0">
              <a:latin typeface="HelveticaNeueLT Com 37 ThCn" panose="020B0406020202030204" pitchFamily="34" charset="0"/>
            </a:endParaRPr>
          </a:p>
          <a:p>
            <a:pPr marL="0" indent="0" algn="ctr">
              <a:buNone/>
            </a:pPr>
            <a:r>
              <a:rPr lang="en-US" sz="2800" dirty="0">
                <a:latin typeface="HelveticaNeueLT Com 37 ThCn" panose="020B0406020202030204" pitchFamily="34" charset="0"/>
              </a:rPr>
              <a:t>Insert bitly link here</a:t>
            </a:r>
          </a:p>
        </p:txBody>
      </p:sp>
      <p:sp>
        <p:nvSpPr>
          <p:cNvPr id="5" name="Title 1"/>
          <p:cNvSpPr txBox="1">
            <a:spLocks/>
          </p:cNvSpPr>
          <p:nvPr/>
        </p:nvSpPr>
        <p:spPr>
          <a:xfrm>
            <a:off x="612730" y="2228895"/>
            <a:ext cx="1096131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HelveticaNeueLT Com 37 ThCn" panose="020B0406020202030204" pitchFamily="34" charset="0"/>
              </a:rPr>
              <a:t>Demo Time:</a:t>
            </a:r>
          </a:p>
          <a:p>
            <a:pPr algn="ctr"/>
            <a:r>
              <a:rPr lang="en-US" sz="2800" b="1" dirty="0">
                <a:latin typeface="HelveticaNeueLT Com 37 ThCn" panose="020B0406020202030204" pitchFamily="34" charset="0"/>
              </a:rPr>
              <a:t>Creating a New Website With VS Code</a:t>
            </a:r>
          </a:p>
        </p:txBody>
      </p:sp>
    </p:spTree>
    <p:extLst>
      <p:ext uri="{BB962C8B-B14F-4D97-AF65-F5344CB8AC3E}">
        <p14:creationId xmlns:p14="http://schemas.microsoft.com/office/powerpoint/2010/main" val="967980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45"/>
            <a:ext cx="10515600" cy="1325563"/>
          </a:xfrm>
        </p:spPr>
        <p:txBody>
          <a:bodyPr/>
          <a:lstStyle/>
          <a:p>
            <a:pPr algn="ctr"/>
            <a:r>
              <a:rPr lang="en-US" dirty="0">
                <a:latin typeface="HelveticaNeueLT Com 37 ThCn" panose="020B0406020202030204" pitchFamily="34" charset="0"/>
              </a:rPr>
              <a:t>Basic HTML Project Structure</a:t>
            </a:r>
          </a:p>
        </p:txBody>
      </p:sp>
      <p:sp>
        <p:nvSpPr>
          <p:cNvPr id="3" name="Content Placeholder 2"/>
          <p:cNvSpPr>
            <a:spLocks noGrp="1"/>
          </p:cNvSpPr>
          <p:nvPr>
            <p:ph idx="1"/>
          </p:nvPr>
        </p:nvSpPr>
        <p:spPr>
          <a:xfrm>
            <a:off x="838199" y="1681085"/>
            <a:ext cx="4360101" cy="3338512"/>
          </a:xfrm>
        </p:spPr>
        <p:txBody>
          <a:bodyPr>
            <a:normAutofit/>
          </a:bodyPr>
          <a:lstStyle/>
          <a:p>
            <a:pPr marL="0" indent="0">
              <a:buNone/>
            </a:pPr>
            <a:r>
              <a:rPr lang="en-US" dirty="0">
                <a:latin typeface="Lucida Console" panose="020B0609040504020204" pitchFamily="49" charset="0"/>
              </a:rPr>
              <a:t>Root</a:t>
            </a:r>
          </a:p>
          <a:p>
            <a:pPr marL="0" indent="0">
              <a:buNone/>
            </a:pPr>
            <a:r>
              <a:rPr lang="en-US" dirty="0">
                <a:latin typeface="Lucida Console" panose="020B0609040504020204" pitchFamily="49" charset="0"/>
              </a:rPr>
              <a:t>---</a:t>
            </a:r>
            <a:r>
              <a:rPr lang="en-US" dirty="0" err="1">
                <a:latin typeface="Lucida Console" panose="020B0609040504020204" pitchFamily="49" charset="0"/>
              </a:rPr>
              <a:t>css</a:t>
            </a:r>
            <a:endParaRPr lang="en-US" dirty="0">
              <a:latin typeface="Lucida Console" panose="020B0609040504020204" pitchFamily="49" charset="0"/>
            </a:endParaRPr>
          </a:p>
          <a:p>
            <a:pPr marL="0" indent="0">
              <a:buNone/>
            </a:pPr>
            <a:r>
              <a:rPr lang="en-US" dirty="0">
                <a:latin typeface="Lucida Console" panose="020B0609040504020204" pitchFamily="49" charset="0"/>
              </a:rPr>
              <a:t>---</a:t>
            </a:r>
            <a:r>
              <a:rPr lang="en-US" dirty="0" err="1">
                <a:latin typeface="Lucida Console" panose="020B0609040504020204" pitchFamily="49" charset="0"/>
              </a:rPr>
              <a:t>img</a:t>
            </a:r>
            <a:endParaRPr lang="en-US" dirty="0">
              <a:latin typeface="Lucida Console" panose="020B0609040504020204" pitchFamily="49" charset="0"/>
            </a:endParaRPr>
          </a:p>
          <a:p>
            <a:pPr marL="0" indent="0">
              <a:buNone/>
            </a:pPr>
            <a:r>
              <a:rPr lang="en-US" dirty="0">
                <a:latin typeface="Lucida Console" panose="020B0609040504020204" pitchFamily="49" charset="0"/>
              </a:rPr>
              <a:t>---</a:t>
            </a:r>
            <a:r>
              <a:rPr lang="en-US" dirty="0" err="1">
                <a:latin typeface="Lucida Console" panose="020B0609040504020204" pitchFamily="49" charset="0"/>
              </a:rPr>
              <a:t>js</a:t>
            </a:r>
            <a:endParaRPr lang="en-US" dirty="0">
              <a:latin typeface="Lucida Console" panose="020B0609040504020204" pitchFamily="49" charset="0"/>
            </a:endParaRPr>
          </a:p>
          <a:p>
            <a:pPr marL="0" indent="0">
              <a:buNone/>
            </a:pPr>
            <a:r>
              <a:rPr lang="en-US" dirty="0">
                <a:latin typeface="Lucida Console" panose="020B0609040504020204" pitchFamily="49" charset="0"/>
              </a:rPr>
              <a:t>---fonts</a:t>
            </a:r>
          </a:p>
          <a:p>
            <a:pPr marL="0" indent="0">
              <a:buNone/>
            </a:pPr>
            <a:r>
              <a:rPr lang="en-US" dirty="0">
                <a:latin typeface="Lucida Console" panose="020B0609040504020204" pitchFamily="49" charset="0"/>
              </a:rPr>
              <a:t>---</a:t>
            </a:r>
            <a:r>
              <a:rPr lang="en-US" dirty="0" err="1">
                <a:latin typeface="Lucida Console" panose="020B0609040504020204" pitchFamily="49" charset="0"/>
              </a:rPr>
              <a:t>bower_components</a:t>
            </a:r>
            <a:endParaRPr lang="en-US" dirty="0">
              <a:latin typeface="Lucida Console" panose="020B0609040504020204" pitchFamily="49" charset="0"/>
            </a:endParaRPr>
          </a:p>
          <a:p>
            <a:pPr marL="0" indent="0">
              <a:buNone/>
            </a:pPr>
            <a:endParaRPr lang="en-US" dirty="0">
              <a:latin typeface="HelveticaNeueLT Com 37 ThCn" panose="020B0406020202030204" pitchFamily="34" charset="0"/>
            </a:endParaRPr>
          </a:p>
        </p:txBody>
      </p:sp>
      <p:sp>
        <p:nvSpPr>
          <p:cNvPr id="4" name="Content Placeholder 2"/>
          <p:cNvSpPr txBox="1">
            <a:spLocks/>
          </p:cNvSpPr>
          <p:nvPr/>
        </p:nvSpPr>
        <p:spPr>
          <a:xfrm>
            <a:off x="5695582" y="1678370"/>
            <a:ext cx="5227111" cy="3353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HelveticaNeueLT Com 37 ThCn" panose="020B0406020202030204" pitchFamily="34" charset="0"/>
              </a:rPr>
              <a:t>- Top Level Folder</a:t>
            </a:r>
          </a:p>
          <a:p>
            <a:pPr marL="0" indent="0">
              <a:buFont typeface="Arial" panose="020B0604020202020204" pitchFamily="34" charset="0"/>
              <a:buNone/>
            </a:pPr>
            <a:r>
              <a:rPr lang="en-US" dirty="0">
                <a:latin typeface="HelveticaNeueLT Com 37 ThCn" panose="020B0406020202030204" pitchFamily="34" charset="0"/>
              </a:rPr>
              <a:t>- All Site Specific Style Sheets or Themes</a:t>
            </a:r>
          </a:p>
          <a:p>
            <a:pPr marL="0" indent="0">
              <a:buFont typeface="Arial" panose="020B0604020202020204" pitchFamily="34" charset="0"/>
              <a:buNone/>
            </a:pPr>
            <a:r>
              <a:rPr lang="en-US" dirty="0">
                <a:latin typeface="HelveticaNeueLT Com 37 ThCn" panose="020B0406020202030204" pitchFamily="34" charset="0"/>
              </a:rPr>
              <a:t>- Images</a:t>
            </a:r>
          </a:p>
          <a:p>
            <a:pPr>
              <a:buFontTx/>
              <a:buChar char="-"/>
            </a:pPr>
            <a:r>
              <a:rPr lang="en-US" dirty="0">
                <a:latin typeface="HelveticaNeueLT Com 37 ThCn" panose="020B0406020202030204" pitchFamily="34" charset="0"/>
              </a:rPr>
              <a:t>All Site Specific JavaScript Files</a:t>
            </a:r>
          </a:p>
          <a:p>
            <a:pPr marL="0" indent="0">
              <a:buNone/>
            </a:pPr>
            <a:r>
              <a:rPr lang="en-US" dirty="0">
                <a:latin typeface="HelveticaNeueLT Com 37 ThCn" panose="020B0406020202030204" pitchFamily="34" charset="0"/>
              </a:rPr>
              <a:t>- Web Fonts</a:t>
            </a:r>
          </a:p>
          <a:p>
            <a:pPr marL="0" indent="0">
              <a:buFont typeface="Arial" panose="020B0604020202020204" pitchFamily="34" charset="0"/>
              <a:buNone/>
            </a:pPr>
            <a:r>
              <a:rPr lang="en-US" dirty="0">
                <a:latin typeface="HelveticaNeueLT Com 37 ThCn" panose="020B0406020202030204" pitchFamily="34" charset="0"/>
              </a:rPr>
              <a:t>- Bower Packages</a:t>
            </a:r>
          </a:p>
        </p:txBody>
      </p:sp>
      <p:sp>
        <p:nvSpPr>
          <p:cNvPr id="5" name="Content Placeholder 2"/>
          <p:cNvSpPr txBox="1">
            <a:spLocks/>
          </p:cNvSpPr>
          <p:nvPr/>
        </p:nvSpPr>
        <p:spPr>
          <a:xfrm>
            <a:off x="525049" y="5445899"/>
            <a:ext cx="11061526" cy="914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latin typeface="HelveticaNeueLT Com 37 ThCn" panose="020B0406020202030204" pitchFamily="34" charset="0"/>
              </a:rPr>
              <a:t>PLEASE NOTE: </a:t>
            </a:r>
            <a:r>
              <a:rPr lang="en-US" dirty="0">
                <a:latin typeface="HelveticaNeueLT Com 37 ThCn" panose="020B0406020202030204" pitchFamily="34" charset="0"/>
              </a:rPr>
              <a:t>Other frameworks and languages may have additional folders or folder structure requirements.    </a:t>
            </a:r>
          </a:p>
        </p:txBody>
      </p:sp>
    </p:spTree>
    <p:extLst>
      <p:ext uri="{BB962C8B-B14F-4D97-AF65-F5344CB8AC3E}">
        <p14:creationId xmlns:p14="http://schemas.microsoft.com/office/powerpoint/2010/main" val="204945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45"/>
            <a:ext cx="10515600" cy="1325563"/>
          </a:xfrm>
        </p:spPr>
        <p:txBody>
          <a:bodyPr/>
          <a:lstStyle/>
          <a:p>
            <a:pPr algn="ctr"/>
            <a:r>
              <a:rPr lang="en-US" dirty="0">
                <a:latin typeface="HelveticaNeueLT Com 37 ThCn" panose="020B0406020202030204" pitchFamily="34" charset="0"/>
              </a:rPr>
              <a:t>Basic HTML Project Structure</a:t>
            </a:r>
          </a:p>
        </p:txBody>
      </p:sp>
      <p:sp>
        <p:nvSpPr>
          <p:cNvPr id="5" name="Content Placeholder 2"/>
          <p:cNvSpPr txBox="1">
            <a:spLocks/>
          </p:cNvSpPr>
          <p:nvPr/>
        </p:nvSpPr>
        <p:spPr>
          <a:xfrm>
            <a:off x="565237" y="3241962"/>
            <a:ext cx="11061526" cy="5250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latin typeface="HelveticaNeueLT Com 37 ThCn" panose="020B0406020202030204" pitchFamily="34" charset="0"/>
              </a:rPr>
              <a:t>Why is this important?</a:t>
            </a:r>
            <a:endParaRPr lang="en-US" dirty="0">
              <a:latin typeface="HelveticaNeueLT Com 37 ThCn" panose="020B0406020202030204" pitchFamily="34" charset="0"/>
            </a:endParaRPr>
          </a:p>
        </p:txBody>
      </p:sp>
    </p:spTree>
    <p:extLst>
      <p:ext uri="{BB962C8B-B14F-4D97-AF65-F5344CB8AC3E}">
        <p14:creationId xmlns:p14="http://schemas.microsoft.com/office/powerpoint/2010/main" val="3780012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257" y="22226"/>
            <a:ext cx="10948790" cy="1325563"/>
          </a:xfrm>
        </p:spPr>
        <p:txBody>
          <a:bodyPr/>
          <a:lstStyle/>
          <a:p>
            <a:pPr algn="ctr"/>
            <a:r>
              <a:rPr lang="en-US" dirty="0">
                <a:latin typeface="HelveticaNeueLT Com 37 ThCn" panose="020B0406020202030204" pitchFamily="34" charset="0"/>
              </a:rPr>
              <a:t>HTML / CSS Code Example</a:t>
            </a:r>
          </a:p>
        </p:txBody>
      </p:sp>
      <p:sp>
        <p:nvSpPr>
          <p:cNvPr id="5" name="Title 1"/>
          <p:cNvSpPr txBox="1">
            <a:spLocks/>
          </p:cNvSpPr>
          <p:nvPr/>
        </p:nvSpPr>
        <p:spPr>
          <a:xfrm>
            <a:off x="612730" y="2228895"/>
            <a:ext cx="1096131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HelveticaNeueLT Com 37 ThCn" panose="020B0406020202030204" pitchFamily="34" charset="0"/>
              </a:rPr>
              <a:t>Demo Time:</a:t>
            </a:r>
          </a:p>
          <a:p>
            <a:pPr algn="ctr"/>
            <a:r>
              <a:rPr lang="en-US" sz="2800" b="1" dirty="0">
                <a:latin typeface="HelveticaNeueLT Com 37 ThCn" panose="020B0406020202030204" pitchFamily="34" charset="0"/>
              </a:rPr>
              <a:t>Real World Project Structure</a:t>
            </a:r>
          </a:p>
        </p:txBody>
      </p:sp>
    </p:spTree>
    <p:extLst>
      <p:ext uri="{BB962C8B-B14F-4D97-AF65-F5344CB8AC3E}">
        <p14:creationId xmlns:p14="http://schemas.microsoft.com/office/powerpoint/2010/main" val="4148920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257" y="22226"/>
            <a:ext cx="10948790" cy="1325563"/>
          </a:xfrm>
        </p:spPr>
        <p:txBody>
          <a:bodyPr/>
          <a:lstStyle/>
          <a:p>
            <a:pPr algn="ctr"/>
            <a:r>
              <a:rPr lang="en-US" dirty="0">
                <a:latin typeface="HelveticaNeueLT Com 37 ThCn" panose="020B0406020202030204" pitchFamily="34" charset="0"/>
              </a:rPr>
              <a:t>HTML / CSS Code Example</a:t>
            </a:r>
          </a:p>
        </p:txBody>
      </p:sp>
      <p:sp>
        <p:nvSpPr>
          <p:cNvPr id="5" name="Title 1"/>
          <p:cNvSpPr txBox="1">
            <a:spLocks/>
          </p:cNvSpPr>
          <p:nvPr/>
        </p:nvSpPr>
        <p:spPr>
          <a:xfrm>
            <a:off x="612730" y="2799418"/>
            <a:ext cx="1096131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HelveticaNeueLT Com 37 ThCn" panose="020B0406020202030204" pitchFamily="34" charset="0"/>
              </a:rPr>
              <a:t>Expanding Our Website Code to be Responsive</a:t>
            </a:r>
          </a:p>
        </p:txBody>
      </p:sp>
    </p:spTree>
    <p:extLst>
      <p:ext uri="{BB962C8B-B14F-4D97-AF65-F5344CB8AC3E}">
        <p14:creationId xmlns:p14="http://schemas.microsoft.com/office/powerpoint/2010/main" val="1917707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045" y="29845"/>
            <a:ext cx="10961077" cy="1325563"/>
          </a:xfrm>
        </p:spPr>
        <p:txBody>
          <a:bodyPr/>
          <a:lstStyle/>
          <a:p>
            <a:pPr algn="ctr"/>
            <a:r>
              <a:rPr lang="en-US" dirty="0">
                <a:latin typeface="HelveticaNeueLT Com 37 ThCn" panose="020B0406020202030204" pitchFamily="34" charset="0"/>
              </a:rPr>
              <a:t>Bootstrap – Overview</a:t>
            </a:r>
          </a:p>
        </p:txBody>
      </p:sp>
      <p:sp>
        <p:nvSpPr>
          <p:cNvPr id="3" name="Content Placeholder 2"/>
          <p:cNvSpPr>
            <a:spLocks noGrp="1"/>
          </p:cNvSpPr>
          <p:nvPr>
            <p:ph idx="1"/>
          </p:nvPr>
        </p:nvSpPr>
        <p:spPr>
          <a:xfrm>
            <a:off x="1492737" y="1613315"/>
            <a:ext cx="9120555" cy="1403423"/>
          </a:xfrm>
        </p:spPr>
        <p:txBody>
          <a:bodyPr numCol="2">
            <a:normAutofit/>
          </a:bodyPr>
          <a:lstStyle/>
          <a:p>
            <a:r>
              <a:rPr lang="en-US" sz="1600" dirty="0">
                <a:latin typeface="HelveticaNeueLT Com 37 ThCn" panose="020B0406020202030204" pitchFamily="34" charset="0"/>
              </a:rPr>
              <a:t>Developed by Mark Otto and Jacob Thornton at Twitter </a:t>
            </a:r>
          </a:p>
          <a:p>
            <a:r>
              <a:rPr lang="en-US" sz="1600" dirty="0">
                <a:latin typeface="HelveticaNeueLT Com 37 ThCn" panose="020B0406020202030204" pitchFamily="34" charset="0"/>
              </a:rPr>
              <a:t>Grid based system to create a responsive design</a:t>
            </a:r>
          </a:p>
          <a:p>
            <a:r>
              <a:rPr lang="en-US" sz="1600" dirty="0">
                <a:latin typeface="HelveticaNeueLT Com 37 ThCn" panose="020B0406020202030204" pitchFamily="34" charset="0"/>
              </a:rPr>
              <a:t>Customizable</a:t>
            </a:r>
          </a:p>
          <a:p>
            <a:r>
              <a:rPr lang="en-US" sz="1600" dirty="0">
                <a:latin typeface="HelveticaNeueLT Com 37 ThCn" panose="020B0406020202030204" pitchFamily="34" charset="0"/>
              </a:rPr>
              <a:t>Consistency between developers and designers</a:t>
            </a:r>
          </a:p>
          <a:p>
            <a:r>
              <a:rPr lang="en-US" sz="1600" dirty="0">
                <a:latin typeface="HelveticaNeueLT Com 37 ThCn" panose="020B0406020202030204" pitchFamily="34" charset="0"/>
              </a:rPr>
              <a:t>Huge Support Community</a:t>
            </a:r>
          </a:p>
          <a:p>
            <a:r>
              <a:rPr lang="en-US" sz="1600" dirty="0">
                <a:latin typeface="HelveticaNeueLT Com 37 ThCn" panose="020B0406020202030204" pitchFamily="34" charset="0"/>
              </a:rPr>
              <a:t>Easy to learn - </a:t>
            </a:r>
            <a:r>
              <a:rPr lang="en-US" sz="1600" dirty="0">
                <a:latin typeface="HelveticaNeueLT Com 37 ThCn" panose="020B0406020202030204" pitchFamily="34" charset="0"/>
                <a:hlinkClick r:id="rId2"/>
              </a:rPr>
              <a:t>http://www.w3schools.com/bootstrap/default.asp</a:t>
            </a:r>
            <a:endParaRPr lang="en-US" sz="1600" dirty="0">
              <a:latin typeface="HelveticaNeueLT Com 37 ThCn" panose="020B0406020202030204" pitchFamily="34" charset="0"/>
            </a:endParaRPr>
          </a:p>
        </p:txBody>
      </p:sp>
      <p:sp>
        <p:nvSpPr>
          <p:cNvPr id="4" name="Content Placeholder 2"/>
          <p:cNvSpPr txBox="1">
            <a:spLocks/>
          </p:cNvSpPr>
          <p:nvPr/>
        </p:nvSpPr>
        <p:spPr>
          <a:xfrm>
            <a:off x="633046" y="3404435"/>
            <a:ext cx="10961076" cy="18065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HelveticaNeueLT Com 37 ThCn" panose="020B0406020202030204" pitchFamily="34" charset="0"/>
                <a:hlinkClick r:id="rId3"/>
              </a:rPr>
              <a:t>Bootstrap</a:t>
            </a:r>
            <a:r>
              <a:rPr lang="en-US" sz="1800" dirty="0">
                <a:latin typeface="HelveticaNeueLT Com 37 ThCn" panose="020B0406020202030204" pitchFamily="34" charset="0"/>
              </a:rPr>
              <a:t> is a free and open-source collection of tools for creating websites and web applications. It contains HTML-and CSS-based design templates for typography, forms, buttons, navigation and other interface components, as well as optional JavaScript extensions. It aims to ease the development of dynamic websites and web applications.</a:t>
            </a:r>
          </a:p>
          <a:p>
            <a:pPr marL="0" indent="0">
              <a:buNone/>
            </a:pPr>
            <a:r>
              <a:rPr lang="en-US" sz="1800" dirty="0">
                <a:latin typeface="HelveticaNeueLT Com 37 ThCn" panose="020B0406020202030204" pitchFamily="34" charset="0"/>
              </a:rPr>
              <a:t>Compatible with the latest versions of the Google Chrome, Firefox, Internet Explorer, Opera, and Safari browsers, although some of these browsers are not supported on all platforms. Since version 2.0 it also supports responsive web design. This means the layout of web pages adjusts dynamically, taking into account the characteristics of the device used. </a:t>
            </a:r>
          </a:p>
        </p:txBody>
      </p:sp>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549254" y="77641"/>
            <a:ext cx="1493963" cy="987083"/>
          </a:xfrm>
          <a:prstGeom prst="rect">
            <a:avLst/>
          </a:prstGeom>
        </p:spPr>
      </p:pic>
      <p:sp>
        <p:nvSpPr>
          <p:cNvPr id="6" name="Content Placeholder 2"/>
          <p:cNvSpPr txBox="1">
            <a:spLocks/>
          </p:cNvSpPr>
          <p:nvPr/>
        </p:nvSpPr>
        <p:spPr>
          <a:xfrm>
            <a:off x="3531575" y="5598662"/>
            <a:ext cx="5164016" cy="4211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HelveticaNeueLT Com 37 ThCn" panose="020B0406020202030204" pitchFamily="34" charset="0"/>
              </a:rPr>
              <a:t>Download and Explore for Free at:  http://www.getbootstrap.com</a:t>
            </a:r>
            <a:endParaRPr lang="en-US" sz="1800" dirty="0">
              <a:latin typeface="HelveticaNeueLT Com 37 ThCn" panose="020B0406020202030204" pitchFamily="34" charset="0"/>
            </a:endParaRPr>
          </a:p>
        </p:txBody>
      </p:sp>
    </p:spTree>
    <p:extLst>
      <p:ext uri="{BB962C8B-B14F-4D97-AF65-F5344CB8AC3E}">
        <p14:creationId xmlns:p14="http://schemas.microsoft.com/office/powerpoint/2010/main" val="3349610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5440" y="1640668"/>
            <a:ext cx="9242897" cy="4468631"/>
          </a:xfrm>
        </p:spPr>
      </p:pic>
      <p:sp>
        <p:nvSpPr>
          <p:cNvPr id="8" name="Title 1"/>
          <p:cNvSpPr>
            <a:spLocks noGrp="1"/>
          </p:cNvSpPr>
          <p:nvPr>
            <p:ph type="title"/>
          </p:nvPr>
        </p:nvSpPr>
        <p:spPr>
          <a:xfrm>
            <a:off x="838200" y="29845"/>
            <a:ext cx="10515600" cy="1325563"/>
          </a:xfrm>
        </p:spPr>
        <p:txBody>
          <a:bodyPr/>
          <a:lstStyle/>
          <a:p>
            <a:pPr algn="ctr"/>
            <a:r>
              <a:rPr lang="en-US" dirty="0">
                <a:latin typeface="HelveticaNeueLT Com 37 ThCn" panose="020B0406020202030204" pitchFamily="34" charset="0"/>
              </a:rPr>
              <a:t>Bootstrap Structure – Containers, Rows, Columns</a:t>
            </a:r>
          </a:p>
        </p:txBody>
      </p:sp>
      <p:sp>
        <p:nvSpPr>
          <p:cNvPr id="2" name="Rectangle 1"/>
          <p:cNvSpPr/>
          <p:nvPr/>
        </p:nvSpPr>
        <p:spPr>
          <a:xfrm>
            <a:off x="1193074" y="1355408"/>
            <a:ext cx="10232572" cy="5385026"/>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Rectangle 2"/>
          <p:cNvSpPr/>
          <p:nvPr/>
        </p:nvSpPr>
        <p:spPr>
          <a:xfrm>
            <a:off x="722811" y="1985554"/>
            <a:ext cx="11225349" cy="905692"/>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 name="Rectangle 3"/>
          <p:cNvSpPr/>
          <p:nvPr/>
        </p:nvSpPr>
        <p:spPr>
          <a:xfrm>
            <a:off x="3805646" y="1854926"/>
            <a:ext cx="844731" cy="957944"/>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TextBox 4"/>
          <p:cNvSpPr txBox="1"/>
          <p:nvPr/>
        </p:nvSpPr>
        <p:spPr>
          <a:xfrm>
            <a:off x="1097280" y="1050165"/>
            <a:ext cx="1439818" cy="369332"/>
          </a:xfrm>
          <a:prstGeom prst="rect">
            <a:avLst/>
          </a:prstGeom>
          <a:noFill/>
        </p:spPr>
        <p:txBody>
          <a:bodyPr wrap="none" rtlCol="0">
            <a:spAutoFit/>
          </a:bodyPr>
          <a:lstStyle/>
          <a:p>
            <a:r>
              <a:rPr lang="en-US" dirty="0">
                <a:latin typeface="Lucida Console" panose="020B0609040504020204" pitchFamily="49" charset="0"/>
              </a:rPr>
              <a:t>Container</a:t>
            </a:r>
          </a:p>
        </p:txBody>
      </p:sp>
      <p:sp>
        <p:nvSpPr>
          <p:cNvPr id="9" name="TextBox 8"/>
          <p:cNvSpPr txBox="1"/>
          <p:nvPr/>
        </p:nvSpPr>
        <p:spPr>
          <a:xfrm>
            <a:off x="2591730" y="1667807"/>
            <a:ext cx="603050" cy="369332"/>
          </a:xfrm>
          <a:prstGeom prst="rect">
            <a:avLst/>
          </a:prstGeom>
          <a:noFill/>
        </p:spPr>
        <p:txBody>
          <a:bodyPr wrap="none" rtlCol="0">
            <a:spAutoFit/>
          </a:bodyPr>
          <a:lstStyle/>
          <a:p>
            <a:r>
              <a:rPr lang="en-US" dirty="0">
                <a:latin typeface="Lucida Console" panose="020B0609040504020204" pitchFamily="49" charset="0"/>
              </a:rPr>
              <a:t>Row</a:t>
            </a:r>
          </a:p>
        </p:txBody>
      </p:sp>
      <p:sp>
        <p:nvSpPr>
          <p:cNvPr id="10" name="TextBox 9"/>
          <p:cNvSpPr txBox="1"/>
          <p:nvPr/>
        </p:nvSpPr>
        <p:spPr>
          <a:xfrm>
            <a:off x="3717294" y="1550908"/>
            <a:ext cx="1021433" cy="369332"/>
          </a:xfrm>
          <a:prstGeom prst="rect">
            <a:avLst/>
          </a:prstGeom>
          <a:noFill/>
        </p:spPr>
        <p:txBody>
          <a:bodyPr wrap="none" rtlCol="0">
            <a:spAutoFit/>
          </a:bodyPr>
          <a:lstStyle/>
          <a:p>
            <a:r>
              <a:rPr lang="en-US" dirty="0">
                <a:latin typeface="Lucida Console" panose="020B0609040504020204" pitchFamily="49" charset="0"/>
              </a:rPr>
              <a:t>Column</a:t>
            </a:r>
          </a:p>
        </p:txBody>
      </p:sp>
    </p:spTree>
    <p:extLst>
      <p:ext uri="{BB962C8B-B14F-4D97-AF65-F5344CB8AC3E}">
        <p14:creationId xmlns:p14="http://schemas.microsoft.com/office/powerpoint/2010/main" val="7702713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27817" y="4328160"/>
            <a:ext cx="4542860" cy="185492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68550" y="1142276"/>
            <a:ext cx="5402436" cy="5632311"/>
          </a:xfrm>
          <a:prstGeom prst="rect">
            <a:avLst/>
          </a:prstGeom>
          <a:noFill/>
        </p:spPr>
        <p:txBody>
          <a:bodyPr wrap="square" rtlCol="0">
            <a:spAutoFit/>
          </a:bodyPr>
          <a:lstStyle/>
          <a:p>
            <a:r>
              <a:rPr lang="en-US" b="1" dirty="0">
                <a:latin typeface="HelveticaNeueLT Com 37 ThCn" panose="020B0406020202030204" pitchFamily="34" charset="0"/>
              </a:rPr>
              <a:t>Container:</a:t>
            </a:r>
          </a:p>
          <a:p>
            <a:r>
              <a:rPr lang="en-US" dirty="0">
                <a:latin typeface="HelveticaNeueLT Com 37 ThCn" panose="020B0406020202030204" pitchFamily="34" charset="0"/>
              </a:rPr>
              <a:t>Bootstrap’s grid system needs a container to hold rows and columns. The container is used to provide a proper width for the layout, acting as a wrapper for the content.</a:t>
            </a:r>
            <a:br>
              <a:rPr lang="en-US" dirty="0">
                <a:latin typeface="HelveticaNeueLT Com 37 ThCn" panose="020B0406020202030204" pitchFamily="34" charset="0"/>
              </a:rPr>
            </a:br>
            <a:br>
              <a:rPr lang="en-US" dirty="0"/>
            </a:br>
            <a:r>
              <a:rPr lang="en-US" b="1" dirty="0">
                <a:latin typeface="HelveticaNeueLT Com 37 ThCn" panose="020B0406020202030204" pitchFamily="34" charset="0"/>
              </a:rPr>
              <a:t>Row:</a:t>
            </a:r>
          </a:p>
          <a:p>
            <a:r>
              <a:rPr lang="en-US" dirty="0">
                <a:latin typeface="HelveticaNeueLT Com 37 ThCn" panose="020B0406020202030204" pitchFamily="34" charset="0"/>
              </a:rPr>
              <a:t>A row acts like a wrapper around columns. </a:t>
            </a:r>
          </a:p>
          <a:p>
            <a:endParaRPr lang="en-US" dirty="0">
              <a:latin typeface="HelveticaNeueLT Com 37 ThCn" panose="020B0406020202030204" pitchFamily="34" charset="0"/>
            </a:endParaRPr>
          </a:p>
          <a:p>
            <a:r>
              <a:rPr lang="en-US" dirty="0">
                <a:latin typeface="HelveticaNeueLT Com 37 ThCn" panose="020B0406020202030204" pitchFamily="34" charset="0"/>
              </a:rPr>
              <a:t>A row spans from the left edge to the right edge of the container element. It is created by adding the class .row to a block level element inside the container.</a:t>
            </a:r>
          </a:p>
          <a:p>
            <a:endParaRPr lang="en-US" dirty="0">
              <a:latin typeface="HelveticaNeueLT Com 37 ThCn" panose="020B0406020202030204" pitchFamily="34" charset="0"/>
            </a:endParaRPr>
          </a:p>
          <a:p>
            <a:r>
              <a:rPr lang="en-US" b="1" dirty="0">
                <a:latin typeface="HelveticaNeueLT Com 37 ThCn" panose="020B0406020202030204" pitchFamily="34" charset="0"/>
              </a:rPr>
              <a:t>Column</a:t>
            </a:r>
            <a:r>
              <a:rPr lang="en-US" dirty="0">
                <a:latin typeface="HelveticaNeueLT Com 37 ThCn" panose="020B0406020202030204" pitchFamily="34" charset="0"/>
              </a:rPr>
              <a:t>:</a:t>
            </a:r>
          </a:p>
          <a:p>
            <a:r>
              <a:rPr lang="en-US" dirty="0">
                <a:latin typeface="HelveticaNeueLT Com 37 ThCn" panose="020B0406020202030204" pitchFamily="34" charset="0"/>
              </a:rPr>
              <a:t>Each row is comprised of columns. A row can be broken up into up to 12 columns, and columns can be defined to span 1 or more of these 12 column slices. </a:t>
            </a:r>
          </a:p>
          <a:p>
            <a:endParaRPr lang="en-US" dirty="0">
              <a:latin typeface="HelveticaNeueLT Com 37 ThCn" panose="020B0406020202030204" pitchFamily="34" charset="0"/>
            </a:endParaRPr>
          </a:p>
          <a:p>
            <a:r>
              <a:rPr lang="en-US" dirty="0">
                <a:latin typeface="HelveticaNeueLT Com 37 ThCn" panose="020B0406020202030204" pitchFamily="34" charset="0"/>
              </a:rPr>
              <a:t>You can specify different columns for different size screens.</a:t>
            </a:r>
          </a:p>
          <a:p>
            <a:endParaRPr lang="en-US" dirty="0">
              <a:latin typeface="HelveticaNeueLT Com 37 ThCn" panose="020B0406020202030204" pitchFamily="34" charset="0"/>
            </a:endParaRPr>
          </a:p>
          <a:p>
            <a:endParaRPr lang="en-US" dirty="0">
              <a:latin typeface="HelveticaNeueLT Com 37 ThCn" panose="020B0406020202030204" pitchFamily="34" charset="0"/>
            </a:endParaRPr>
          </a:p>
        </p:txBody>
      </p:sp>
      <p:sp>
        <p:nvSpPr>
          <p:cNvPr id="14" name="Title 1"/>
          <p:cNvSpPr>
            <a:spLocks noGrp="1"/>
          </p:cNvSpPr>
          <p:nvPr>
            <p:ph type="title"/>
          </p:nvPr>
        </p:nvSpPr>
        <p:spPr>
          <a:xfrm>
            <a:off x="644769" y="29845"/>
            <a:ext cx="10925908" cy="1325563"/>
          </a:xfrm>
        </p:spPr>
        <p:txBody>
          <a:bodyPr/>
          <a:lstStyle/>
          <a:p>
            <a:pPr algn="ctr"/>
            <a:r>
              <a:rPr lang="en-US" dirty="0">
                <a:latin typeface="HelveticaNeueLT Com 37 ThCn" panose="020B0406020202030204" pitchFamily="34" charset="0"/>
              </a:rPr>
              <a:t>Bootstrap Structure – Containers, Rows, Columns</a:t>
            </a:r>
          </a:p>
        </p:txBody>
      </p:sp>
      <p:pic>
        <p:nvPicPr>
          <p:cNvPr id="1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08862" y="1657608"/>
            <a:ext cx="3861815" cy="1867058"/>
          </a:xfrm>
        </p:spPr>
      </p:pic>
      <p:sp>
        <p:nvSpPr>
          <p:cNvPr id="17" name="Rectangle 16"/>
          <p:cNvSpPr/>
          <p:nvPr/>
        </p:nvSpPr>
        <p:spPr>
          <a:xfrm>
            <a:off x="7502111" y="1466166"/>
            <a:ext cx="4275315" cy="2249941"/>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Rectangle 17"/>
          <p:cNvSpPr/>
          <p:nvPr/>
        </p:nvSpPr>
        <p:spPr>
          <a:xfrm>
            <a:off x="7193280" y="1784289"/>
            <a:ext cx="4690110" cy="378411"/>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9" name="Rectangle 18"/>
          <p:cNvSpPr/>
          <p:nvPr/>
        </p:nvSpPr>
        <p:spPr>
          <a:xfrm>
            <a:off x="8351520" y="1762457"/>
            <a:ext cx="352941" cy="400243"/>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0" name="TextBox 19"/>
          <p:cNvSpPr txBox="1"/>
          <p:nvPr/>
        </p:nvSpPr>
        <p:spPr>
          <a:xfrm>
            <a:off x="6357274" y="1142276"/>
            <a:ext cx="1494450" cy="369332"/>
          </a:xfrm>
          <a:prstGeom prst="rect">
            <a:avLst/>
          </a:prstGeom>
          <a:noFill/>
        </p:spPr>
        <p:txBody>
          <a:bodyPr wrap="square" rtlCol="0">
            <a:spAutoFit/>
          </a:bodyPr>
          <a:lstStyle/>
          <a:p>
            <a:r>
              <a:rPr lang="en-US" dirty="0">
                <a:latin typeface="Lucida Console" panose="020B0609040504020204" pitchFamily="49" charset="0"/>
              </a:rPr>
              <a:t>Container</a:t>
            </a:r>
          </a:p>
        </p:txBody>
      </p:sp>
      <p:sp>
        <p:nvSpPr>
          <p:cNvPr id="21" name="TextBox 20"/>
          <p:cNvSpPr txBox="1"/>
          <p:nvPr/>
        </p:nvSpPr>
        <p:spPr>
          <a:xfrm>
            <a:off x="6658585" y="1748019"/>
            <a:ext cx="682693" cy="369332"/>
          </a:xfrm>
          <a:prstGeom prst="rect">
            <a:avLst/>
          </a:prstGeom>
          <a:noFill/>
        </p:spPr>
        <p:txBody>
          <a:bodyPr wrap="square" rtlCol="0">
            <a:spAutoFit/>
          </a:bodyPr>
          <a:lstStyle/>
          <a:p>
            <a:r>
              <a:rPr lang="en-US" dirty="0">
                <a:latin typeface="Lucida Console" panose="020B0609040504020204" pitchFamily="49" charset="0"/>
              </a:rPr>
              <a:t>Row</a:t>
            </a:r>
          </a:p>
        </p:txBody>
      </p:sp>
      <p:sp>
        <p:nvSpPr>
          <p:cNvPr id="22" name="TextBox 21"/>
          <p:cNvSpPr txBox="1"/>
          <p:nvPr/>
        </p:nvSpPr>
        <p:spPr>
          <a:xfrm>
            <a:off x="8247031" y="1460257"/>
            <a:ext cx="1045029" cy="369332"/>
          </a:xfrm>
          <a:prstGeom prst="rect">
            <a:avLst/>
          </a:prstGeom>
          <a:noFill/>
        </p:spPr>
        <p:txBody>
          <a:bodyPr wrap="square" rtlCol="0">
            <a:spAutoFit/>
          </a:bodyPr>
          <a:lstStyle/>
          <a:p>
            <a:r>
              <a:rPr lang="en-US" dirty="0">
                <a:latin typeface="Lucida Console" panose="020B0609040504020204" pitchFamily="49" charset="0"/>
              </a:rPr>
              <a:t>Column</a:t>
            </a:r>
          </a:p>
        </p:txBody>
      </p:sp>
      <p:sp>
        <p:nvSpPr>
          <p:cNvPr id="2" name="TextBox 1"/>
          <p:cNvSpPr txBox="1"/>
          <p:nvPr/>
        </p:nvSpPr>
        <p:spPr>
          <a:xfrm>
            <a:off x="7027817" y="4807131"/>
            <a:ext cx="4542859" cy="923330"/>
          </a:xfrm>
          <a:prstGeom prst="rect">
            <a:avLst/>
          </a:prstGeom>
          <a:noFill/>
        </p:spPr>
        <p:txBody>
          <a:bodyPr wrap="square" rtlCol="0">
            <a:spAutoFit/>
          </a:bodyPr>
          <a:lstStyle/>
          <a:p>
            <a:pPr algn="ctr"/>
            <a:r>
              <a:rPr lang="en-US" b="1" dirty="0">
                <a:latin typeface="HelveticaNeueLT Com 37 ThCn" panose="020B0406020202030204" pitchFamily="34" charset="0"/>
              </a:rPr>
              <a:t>You can have multiple containers per page.</a:t>
            </a:r>
          </a:p>
          <a:p>
            <a:pPr algn="ctr"/>
            <a:r>
              <a:rPr lang="en-US" b="1" dirty="0">
                <a:latin typeface="HelveticaNeueLT Com 37 ThCn" panose="020B0406020202030204" pitchFamily="34" charset="0"/>
              </a:rPr>
              <a:t>You can nest rows &amp; columns to create more complex layouts</a:t>
            </a:r>
          </a:p>
        </p:txBody>
      </p:sp>
    </p:spTree>
    <p:extLst>
      <p:ext uri="{BB962C8B-B14F-4D97-AF65-F5344CB8AC3E}">
        <p14:creationId xmlns:p14="http://schemas.microsoft.com/office/powerpoint/2010/main" val="4238533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257" y="22226"/>
            <a:ext cx="10948790" cy="1325563"/>
          </a:xfrm>
        </p:spPr>
        <p:txBody>
          <a:bodyPr/>
          <a:lstStyle/>
          <a:p>
            <a:pPr algn="ctr"/>
            <a:r>
              <a:rPr lang="en-US" dirty="0">
                <a:latin typeface="HelveticaNeueLT Com 37 ThCn" panose="020B0406020202030204" pitchFamily="34" charset="0"/>
              </a:rPr>
              <a:t>HTML / CSS Code Example</a:t>
            </a:r>
          </a:p>
        </p:txBody>
      </p:sp>
      <p:sp>
        <p:nvSpPr>
          <p:cNvPr id="5" name="Title 1"/>
          <p:cNvSpPr txBox="1">
            <a:spLocks/>
          </p:cNvSpPr>
          <p:nvPr/>
        </p:nvSpPr>
        <p:spPr>
          <a:xfrm>
            <a:off x="612730" y="2799418"/>
            <a:ext cx="1096131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HelveticaNeueLT Com 37 ThCn" panose="020B0406020202030204" pitchFamily="34" charset="0"/>
              </a:rPr>
              <a:t>Adding Bootstrap to our Project in VS Code</a:t>
            </a:r>
          </a:p>
        </p:txBody>
      </p:sp>
    </p:spTree>
    <p:extLst>
      <p:ext uri="{BB962C8B-B14F-4D97-AF65-F5344CB8AC3E}">
        <p14:creationId xmlns:p14="http://schemas.microsoft.com/office/powerpoint/2010/main" val="685705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05"/>
            <a:ext cx="10515600" cy="1325563"/>
          </a:xfrm>
        </p:spPr>
        <p:txBody>
          <a:bodyPr>
            <a:normAutofit/>
          </a:bodyPr>
          <a:lstStyle/>
          <a:p>
            <a:pPr algn="ctr"/>
            <a:r>
              <a:rPr lang="en-US" dirty="0">
                <a:latin typeface="HelveticaNeueLT Com 37 ThCn" panose="020B0406020202030204" pitchFamily="34" charset="0"/>
              </a:rPr>
              <a:t>Common Key Terms and Technologies</a:t>
            </a:r>
          </a:p>
        </p:txBody>
      </p:sp>
      <p:sp>
        <p:nvSpPr>
          <p:cNvPr id="3" name="Content Placeholder 2"/>
          <p:cNvSpPr>
            <a:spLocks noGrp="1"/>
          </p:cNvSpPr>
          <p:nvPr>
            <p:ph idx="1"/>
          </p:nvPr>
        </p:nvSpPr>
        <p:spPr>
          <a:xfrm>
            <a:off x="638173" y="1330256"/>
            <a:ext cx="11008703" cy="417729"/>
          </a:xfrm>
        </p:spPr>
        <p:txBody>
          <a:bodyPr>
            <a:normAutofit/>
          </a:bodyPr>
          <a:lstStyle/>
          <a:p>
            <a:pPr marL="0" lvl="0" indent="0" fontAlgn="ctr">
              <a:buNone/>
            </a:pPr>
            <a:r>
              <a:rPr lang="en-US" sz="1900" b="1" dirty="0">
                <a:latin typeface="HelveticaNeueLT Com 37 ThCn" panose="020B0406020202030204" pitchFamily="34" charset="0"/>
              </a:rPr>
              <a:t>HTML / ASP.NET / PHP / </a:t>
            </a:r>
            <a:r>
              <a:rPr lang="en-US" sz="1900" b="1" dirty="0" err="1">
                <a:latin typeface="HelveticaNeueLT Com 37 ThCn" panose="020B0406020202030204" pitchFamily="34" charset="0"/>
              </a:rPr>
              <a:t>Javascript</a:t>
            </a:r>
            <a:r>
              <a:rPr lang="en-US" sz="1900" b="1" dirty="0">
                <a:latin typeface="HelveticaNeueLT Com 37 ThCn" panose="020B0406020202030204" pitchFamily="34" charset="0"/>
              </a:rPr>
              <a:t> / jQuery </a:t>
            </a:r>
            <a:r>
              <a:rPr lang="en-US" sz="1900" dirty="0">
                <a:latin typeface="HelveticaNeueLT Com 37 ThCn" panose="020B0406020202030204" pitchFamily="34" charset="0"/>
              </a:rPr>
              <a:t>-</a:t>
            </a:r>
            <a:r>
              <a:rPr lang="en-US" sz="1900" b="1" dirty="0">
                <a:latin typeface="HelveticaNeueLT Com 37 ThCn" panose="020B0406020202030204" pitchFamily="34" charset="0"/>
              </a:rPr>
              <a:t> </a:t>
            </a:r>
            <a:r>
              <a:rPr lang="en-US" sz="1800" dirty="0">
                <a:latin typeface="HelveticaNeueLT Com 37 ThCn" panose="020B0406020202030204" pitchFamily="34" charset="0"/>
              </a:rPr>
              <a:t>Programming Languages</a:t>
            </a:r>
            <a:endParaRPr lang="en-US" dirty="0">
              <a:latin typeface="HelveticaNeueLT Com 37 ThCn" panose="020B0406020202030204" pitchFamily="34" charset="0"/>
            </a:endParaRPr>
          </a:p>
        </p:txBody>
      </p:sp>
      <p:sp>
        <p:nvSpPr>
          <p:cNvPr id="4" name="Rectangle 3"/>
          <p:cNvSpPr/>
          <p:nvPr/>
        </p:nvSpPr>
        <p:spPr>
          <a:xfrm>
            <a:off x="656492" y="2912873"/>
            <a:ext cx="11008702" cy="923330"/>
          </a:xfrm>
          <a:prstGeom prst="rect">
            <a:avLst/>
          </a:prstGeom>
        </p:spPr>
        <p:txBody>
          <a:bodyPr wrap="square">
            <a:spAutoFit/>
          </a:bodyPr>
          <a:lstStyle/>
          <a:p>
            <a:pPr lvl="0" fontAlgn="ctr"/>
            <a:r>
              <a:rPr lang="en-US" b="1" dirty="0">
                <a:solidFill>
                  <a:schemeClr val="bg1">
                    <a:lumMod val="75000"/>
                  </a:schemeClr>
                </a:solidFill>
                <a:latin typeface="HelveticaNeueLT Com 37 ThCn" panose="020B0406020202030204" pitchFamily="34" charset="0"/>
              </a:rPr>
              <a:t>Responsive Web Design - </a:t>
            </a:r>
            <a:r>
              <a:rPr lang="en-US" dirty="0">
                <a:solidFill>
                  <a:schemeClr val="bg1">
                    <a:lumMod val="75000"/>
                  </a:schemeClr>
                </a:solidFill>
                <a:latin typeface="HelveticaNeueLT Com 37 ThCn" panose="020B0406020202030204" pitchFamily="34" charset="0"/>
              </a:rPr>
              <a:t>An approach to web design aimed at crafting sites to provide an optimal viewing and interaction experience—easy reading and navigation with a minimum of resizing, panning, and scrolling—across a wide range of devices (from desktop computer monitors to mobile phones).</a:t>
            </a:r>
          </a:p>
        </p:txBody>
      </p:sp>
      <p:sp>
        <p:nvSpPr>
          <p:cNvPr id="5" name="Rectangle 4"/>
          <p:cNvSpPr/>
          <p:nvPr/>
        </p:nvSpPr>
        <p:spPr>
          <a:xfrm>
            <a:off x="187568" y="3854142"/>
            <a:ext cx="11477626" cy="646331"/>
          </a:xfrm>
          <a:prstGeom prst="rect">
            <a:avLst/>
          </a:prstGeom>
        </p:spPr>
        <p:txBody>
          <a:bodyPr wrap="square">
            <a:spAutoFit/>
          </a:bodyPr>
          <a:lstStyle/>
          <a:p>
            <a:pPr lvl="1" fontAlgn="ctr"/>
            <a:r>
              <a:rPr lang="en-US" b="1" dirty="0">
                <a:solidFill>
                  <a:schemeClr val="bg1">
                    <a:lumMod val="75000"/>
                  </a:schemeClr>
                </a:solidFill>
                <a:latin typeface="HelveticaNeueLT Com 37 ThCn" panose="020B0406020202030204" pitchFamily="34" charset="0"/>
              </a:rPr>
              <a:t>Frameworks –</a:t>
            </a:r>
            <a:r>
              <a:rPr lang="en-US" dirty="0">
                <a:solidFill>
                  <a:schemeClr val="bg1">
                    <a:lumMod val="75000"/>
                  </a:schemeClr>
                </a:solidFill>
                <a:latin typeface="HelveticaNeueLT Com 37 ThCn" panose="020B0406020202030204" pitchFamily="34" charset="0"/>
              </a:rPr>
              <a:t>  A set of elements, including HTML, CSS, JS and more, which are used to provide streamlined implementation options for developers and designers. </a:t>
            </a:r>
          </a:p>
        </p:txBody>
      </p:sp>
      <p:sp>
        <p:nvSpPr>
          <p:cNvPr id="8" name="TextBox 7"/>
          <p:cNvSpPr txBox="1"/>
          <p:nvPr/>
        </p:nvSpPr>
        <p:spPr>
          <a:xfrm>
            <a:off x="621324" y="2011380"/>
            <a:ext cx="10949352" cy="646331"/>
          </a:xfrm>
          <a:prstGeom prst="rect">
            <a:avLst/>
          </a:prstGeom>
          <a:noFill/>
        </p:spPr>
        <p:txBody>
          <a:bodyPr wrap="square" rtlCol="0">
            <a:spAutoFit/>
          </a:bodyPr>
          <a:lstStyle/>
          <a:p>
            <a:pPr marL="0" lvl="1"/>
            <a:r>
              <a:rPr lang="en-US" b="1" dirty="0">
                <a:latin typeface="HelveticaNeueLT Com 37 ThCn" panose="020B0406020202030204" pitchFamily="34" charset="0"/>
              </a:rPr>
              <a:t>CSS (Cascading Styling Sheets) – </a:t>
            </a:r>
            <a:r>
              <a:rPr lang="en-US" dirty="0">
                <a:latin typeface="HelveticaNeueLT Com 37 ThCn" panose="020B0406020202030204" pitchFamily="34" charset="0"/>
              </a:rPr>
              <a:t>Cascading Style Sheets (CSS) is a simple mechanism for adding style (e.g., fonts, colors, spacing) to Web documents. </a:t>
            </a:r>
            <a:endParaRPr lang="en-US" b="1" dirty="0">
              <a:latin typeface="HelveticaNeueLT Com 37 ThCn" panose="020B0406020202030204" pitchFamily="34" charset="0"/>
            </a:endParaRPr>
          </a:p>
        </p:txBody>
      </p:sp>
      <p:sp>
        <p:nvSpPr>
          <p:cNvPr id="9" name="Rectangle 8"/>
          <p:cNvSpPr/>
          <p:nvPr/>
        </p:nvSpPr>
        <p:spPr>
          <a:xfrm>
            <a:off x="656492" y="4638661"/>
            <a:ext cx="10914184" cy="646331"/>
          </a:xfrm>
          <a:prstGeom prst="rect">
            <a:avLst/>
          </a:prstGeom>
        </p:spPr>
        <p:txBody>
          <a:bodyPr wrap="square">
            <a:spAutoFit/>
          </a:bodyPr>
          <a:lstStyle/>
          <a:p>
            <a:pPr lvl="0" fontAlgn="ctr"/>
            <a:r>
              <a:rPr lang="en-US" b="1" dirty="0">
                <a:solidFill>
                  <a:schemeClr val="bg1">
                    <a:lumMod val="75000"/>
                  </a:schemeClr>
                </a:solidFill>
                <a:latin typeface="HelveticaNeueLT Com 37 ThCn" panose="020B0406020202030204" pitchFamily="34" charset="0"/>
              </a:rPr>
              <a:t>IDE (Integrated Development Environment) </a:t>
            </a:r>
            <a:r>
              <a:rPr lang="en-US" dirty="0">
                <a:solidFill>
                  <a:schemeClr val="bg1">
                    <a:lumMod val="75000"/>
                  </a:schemeClr>
                </a:solidFill>
                <a:latin typeface="HelveticaNeueLT Com 37 ThCn" panose="020B0406020202030204" pitchFamily="34" charset="0"/>
              </a:rPr>
              <a:t>- A set of programming tools for writing applications (source code editor, compiler, debugger, etc.), all activated from a common user interface and menus.</a:t>
            </a:r>
          </a:p>
        </p:txBody>
      </p:sp>
      <p:sp>
        <p:nvSpPr>
          <p:cNvPr id="10" name="Rectangle 9"/>
          <p:cNvSpPr/>
          <p:nvPr/>
        </p:nvSpPr>
        <p:spPr>
          <a:xfrm>
            <a:off x="621324" y="5423180"/>
            <a:ext cx="10949352" cy="646331"/>
          </a:xfrm>
          <a:prstGeom prst="rect">
            <a:avLst/>
          </a:prstGeom>
        </p:spPr>
        <p:txBody>
          <a:bodyPr wrap="square">
            <a:spAutoFit/>
          </a:bodyPr>
          <a:lstStyle/>
          <a:p>
            <a:pPr lvl="0" fontAlgn="ctr"/>
            <a:r>
              <a:rPr lang="en-US" b="1" dirty="0">
                <a:solidFill>
                  <a:schemeClr val="bg1">
                    <a:lumMod val="75000"/>
                  </a:schemeClr>
                </a:solidFill>
                <a:latin typeface="HelveticaNeueLT Com 37 ThCn" panose="020B0406020202030204" pitchFamily="34" charset="0"/>
              </a:rPr>
              <a:t>Package Managers - </a:t>
            </a:r>
            <a:r>
              <a:rPr lang="en-US" dirty="0">
                <a:solidFill>
                  <a:schemeClr val="bg1">
                    <a:lumMod val="75000"/>
                  </a:schemeClr>
                </a:solidFill>
                <a:latin typeface="HelveticaNeueLT Com 37 ThCn" panose="020B0406020202030204" pitchFamily="34" charset="0"/>
              </a:rPr>
              <a:t>A package manager or package management system is a collection of software tools that automates the process of installing, upgrading, configuring, and removing software packages for a computer 's operating system in a consistent manner.</a:t>
            </a:r>
          </a:p>
        </p:txBody>
      </p:sp>
      <p:sp>
        <p:nvSpPr>
          <p:cNvPr id="11" name="Rectangle 10"/>
          <p:cNvSpPr/>
          <p:nvPr/>
        </p:nvSpPr>
        <p:spPr>
          <a:xfrm>
            <a:off x="621324" y="6207699"/>
            <a:ext cx="10949352" cy="646331"/>
          </a:xfrm>
          <a:prstGeom prst="rect">
            <a:avLst/>
          </a:prstGeom>
        </p:spPr>
        <p:txBody>
          <a:bodyPr wrap="square">
            <a:spAutoFit/>
          </a:bodyPr>
          <a:lstStyle/>
          <a:p>
            <a:pPr lvl="0" fontAlgn="ctr"/>
            <a:r>
              <a:rPr lang="en-US" b="1" dirty="0">
                <a:solidFill>
                  <a:schemeClr val="bg1">
                    <a:lumMod val="75000"/>
                  </a:schemeClr>
                </a:solidFill>
                <a:latin typeface="HelveticaNeueLT Com 37 ThCn" panose="020B0406020202030204" pitchFamily="34" charset="0"/>
              </a:rPr>
              <a:t>CMS (Content Management System)</a:t>
            </a:r>
            <a:r>
              <a:rPr lang="en-US" dirty="0">
                <a:solidFill>
                  <a:schemeClr val="bg1">
                    <a:lumMod val="75000"/>
                  </a:schemeClr>
                </a:solidFill>
                <a:latin typeface="HelveticaNeueLT Com 37 ThCn" panose="020B0406020202030204" pitchFamily="34" charset="0"/>
              </a:rPr>
              <a:t> - A computer or web application designed to manage digital content using an intuitive GUI without needing to be a developer or web designer.</a:t>
            </a:r>
          </a:p>
        </p:txBody>
      </p:sp>
    </p:spTree>
    <p:extLst>
      <p:ext uri="{BB962C8B-B14F-4D97-AF65-F5344CB8AC3E}">
        <p14:creationId xmlns:p14="http://schemas.microsoft.com/office/powerpoint/2010/main" val="20866863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743" y="129447"/>
            <a:ext cx="10900253" cy="1105117"/>
          </a:xfrm>
        </p:spPr>
        <p:txBody>
          <a:bodyPr>
            <a:noAutofit/>
          </a:bodyPr>
          <a:lstStyle/>
          <a:p>
            <a:pPr algn="ctr"/>
            <a:r>
              <a:rPr lang="en-US" dirty="0">
                <a:latin typeface="HelveticaNeueLT Com 37 ThCn" panose="020B0406020202030204" pitchFamily="34" charset="0"/>
              </a:rPr>
              <a:t>Bower Package Manager</a:t>
            </a:r>
          </a:p>
        </p:txBody>
      </p:sp>
      <p:sp>
        <p:nvSpPr>
          <p:cNvPr id="3" name="Content Placeholder 2"/>
          <p:cNvSpPr>
            <a:spLocks noGrp="1"/>
          </p:cNvSpPr>
          <p:nvPr>
            <p:ph idx="1"/>
          </p:nvPr>
        </p:nvSpPr>
        <p:spPr>
          <a:xfrm>
            <a:off x="617750" y="2140826"/>
            <a:ext cx="10946877" cy="3275235"/>
          </a:xfrm>
        </p:spPr>
        <p:txBody>
          <a:bodyPr>
            <a:normAutofit/>
          </a:bodyPr>
          <a:lstStyle/>
          <a:p>
            <a:r>
              <a:rPr lang="en-US" sz="2400" dirty="0">
                <a:latin typeface="HelveticaNeueLT Com 37 ThCn" panose="020B0406020202030204" pitchFamily="34" charset="0"/>
              </a:rPr>
              <a:t>Front End Package Manager -  it will manage any packages, including JavaScript, HTML, CSS, or images. In this case, a package means any encapsulated third-party code.  Some people would call it the client side package manager while NuGet is more server side package</a:t>
            </a:r>
          </a:p>
          <a:p>
            <a:r>
              <a:rPr lang="en-US" sz="2400" dirty="0">
                <a:latin typeface="HelveticaNeueLT Com 37 ThCn" panose="020B0406020202030204" pitchFamily="34" charset="0"/>
              </a:rPr>
              <a:t>The important thing to note here is that Bower is </a:t>
            </a:r>
            <a:r>
              <a:rPr lang="en-US" sz="2400" b="1" dirty="0">
                <a:latin typeface="HelveticaNeueLT Com 37 ThCn" panose="020B0406020202030204" pitchFamily="34" charset="0"/>
              </a:rPr>
              <a:t>just</a:t>
            </a:r>
            <a:r>
              <a:rPr lang="en-US" sz="2400" dirty="0">
                <a:latin typeface="HelveticaNeueLT Com 37 ThCn" panose="020B0406020202030204" pitchFamily="34" charset="0"/>
              </a:rPr>
              <a:t> a package manager, and nothing else. To actually *do* anything you need to use it to install packages</a:t>
            </a:r>
          </a:p>
          <a:p>
            <a:r>
              <a:rPr lang="en-US" sz="2400" dirty="0">
                <a:latin typeface="HelveticaNeueLT Com 37 ThCn" panose="020B0406020202030204" pitchFamily="34" charset="0"/>
              </a:rPr>
              <a:t>Huge library of packages available online</a:t>
            </a:r>
          </a:p>
          <a:p>
            <a:r>
              <a:rPr lang="en-US" sz="2400" dirty="0">
                <a:latin typeface="HelveticaNeueLT Com 37 ThCn" panose="020B0406020202030204" pitchFamily="34" charset="0"/>
              </a:rPr>
              <a:t>Speeds up development time</a:t>
            </a:r>
          </a:p>
          <a:p>
            <a:r>
              <a:rPr lang="en-US" sz="2400" dirty="0">
                <a:latin typeface="HelveticaNeueLT Com 37 ThCn" panose="020B0406020202030204" pitchFamily="34" charset="0"/>
              </a:rPr>
              <a:t>Downloads dependencies</a:t>
            </a:r>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834971" y="257392"/>
            <a:ext cx="1979618" cy="1739899"/>
          </a:xfrm>
          <a:prstGeom prst="rect">
            <a:avLst/>
          </a:prstGeom>
        </p:spPr>
      </p:pic>
      <p:sp>
        <p:nvSpPr>
          <p:cNvPr id="5" name="Rectangle 4"/>
          <p:cNvSpPr/>
          <p:nvPr/>
        </p:nvSpPr>
        <p:spPr>
          <a:xfrm>
            <a:off x="4653954" y="1154262"/>
            <a:ext cx="2813334" cy="461665"/>
          </a:xfrm>
          <a:prstGeom prst="rect">
            <a:avLst/>
          </a:prstGeom>
        </p:spPr>
        <p:txBody>
          <a:bodyPr wrap="none">
            <a:spAutoFit/>
          </a:bodyPr>
          <a:lstStyle/>
          <a:p>
            <a:r>
              <a:rPr lang="en-US" sz="2400" dirty="0">
                <a:latin typeface="HelveticaNeueLT Com 37 ThCn" panose="020B0406020202030204" pitchFamily="34" charset="0"/>
              </a:rPr>
              <a:t>Work Smarter, Not Harder</a:t>
            </a:r>
          </a:p>
        </p:txBody>
      </p:sp>
      <p:sp>
        <p:nvSpPr>
          <p:cNvPr id="6" name="Rectangle 5"/>
          <p:cNvSpPr/>
          <p:nvPr/>
        </p:nvSpPr>
        <p:spPr>
          <a:xfrm>
            <a:off x="4406511" y="5969626"/>
            <a:ext cx="3338093" cy="461665"/>
          </a:xfrm>
          <a:prstGeom prst="rect">
            <a:avLst/>
          </a:prstGeom>
        </p:spPr>
        <p:txBody>
          <a:bodyPr wrap="none">
            <a:spAutoFit/>
          </a:bodyPr>
          <a:lstStyle/>
          <a:p>
            <a:r>
              <a:rPr lang="en-US" sz="2400" dirty="0">
                <a:latin typeface="HelveticaNeueLT Com 37 ThCn" panose="020B0406020202030204" pitchFamily="34" charset="0"/>
              </a:rPr>
              <a:t>Explore More: </a:t>
            </a:r>
            <a:r>
              <a:rPr lang="en-US" sz="2400" dirty="0">
                <a:latin typeface="HelveticaNeueLT Com 37 ThCn" panose="020B0406020202030204" pitchFamily="34" charset="0"/>
                <a:hlinkClick r:id="rId3"/>
              </a:rPr>
              <a:t>https://bower.io/</a:t>
            </a:r>
            <a:endParaRPr lang="en-US" sz="2400" dirty="0">
              <a:latin typeface="HelveticaNeueLT Com 37 ThCn" panose="020B0406020202030204" pitchFamily="34" charset="0"/>
            </a:endParaRPr>
          </a:p>
        </p:txBody>
      </p:sp>
    </p:spTree>
    <p:extLst>
      <p:ext uri="{BB962C8B-B14F-4D97-AF65-F5344CB8AC3E}">
        <p14:creationId xmlns:p14="http://schemas.microsoft.com/office/powerpoint/2010/main" val="951905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301" y="22225"/>
            <a:ext cx="10947748" cy="1325563"/>
          </a:xfrm>
        </p:spPr>
        <p:txBody>
          <a:bodyPr/>
          <a:lstStyle/>
          <a:p>
            <a:pPr algn="ctr"/>
            <a:r>
              <a:rPr lang="en-US" dirty="0">
                <a:latin typeface="HelveticaNeueLT Com 37 ThCn" panose="020B0406020202030204" pitchFamily="34" charset="0"/>
              </a:rPr>
              <a:t>Bower Packages</a:t>
            </a:r>
            <a:endParaRPr lang="en-US" sz="3600" dirty="0">
              <a:latin typeface="HelveticaNeueLT Com 37 ThCn" panose="020B0406020202030204" pitchFamily="34" charset="0"/>
            </a:endParaRPr>
          </a:p>
        </p:txBody>
      </p:sp>
      <p:sp>
        <p:nvSpPr>
          <p:cNvPr id="3" name="Content Placeholder 2"/>
          <p:cNvSpPr>
            <a:spLocks noGrp="1"/>
          </p:cNvSpPr>
          <p:nvPr>
            <p:ph idx="1"/>
          </p:nvPr>
        </p:nvSpPr>
        <p:spPr>
          <a:xfrm>
            <a:off x="599161" y="2154696"/>
            <a:ext cx="10974887" cy="3964753"/>
          </a:xfrm>
        </p:spPr>
        <p:txBody>
          <a:bodyPr>
            <a:normAutofit/>
          </a:bodyPr>
          <a:lstStyle/>
          <a:p>
            <a:pPr marL="0" indent="0">
              <a:buNone/>
            </a:pPr>
            <a:r>
              <a:rPr lang="en-US" sz="2400" dirty="0">
                <a:latin typeface="HelveticaNeueLT Com 37 ThCn" panose="020B0406020202030204" pitchFamily="34" charset="0"/>
              </a:rPr>
              <a:t>Today we will be using the following Packages:</a:t>
            </a:r>
            <a:endParaRPr lang="en-US" sz="2400" b="1" dirty="0">
              <a:latin typeface="HelveticaNeueLT Com 37 ThCn" panose="020B0406020202030204" pitchFamily="34" charset="0"/>
            </a:endParaRPr>
          </a:p>
          <a:p>
            <a:r>
              <a:rPr lang="en-US" sz="2000" b="1" dirty="0">
                <a:latin typeface="HelveticaNeueLT Com 37 ThCn" panose="020B0406020202030204" pitchFamily="34" charset="0"/>
              </a:rPr>
              <a:t>Font-awesome</a:t>
            </a:r>
            <a:r>
              <a:rPr lang="en-US" sz="2000" dirty="0">
                <a:latin typeface="HelveticaNeueLT Com 37 ThCn" panose="020B0406020202030204" pitchFamily="34" charset="0"/>
              </a:rPr>
              <a:t> - Full suite of pictographic icons for easy scalable vector graphics on websites</a:t>
            </a:r>
          </a:p>
          <a:p>
            <a:r>
              <a:rPr lang="en-US" sz="2000" b="1" dirty="0">
                <a:latin typeface="HelveticaNeueLT Com 37 ThCn" panose="020B0406020202030204" pitchFamily="34" charset="0"/>
              </a:rPr>
              <a:t>Bootstrap</a:t>
            </a:r>
            <a:r>
              <a:rPr lang="en-US" sz="2000" dirty="0">
                <a:latin typeface="HelveticaNeueLT Com 37 ThCn" panose="020B0406020202030204" pitchFamily="34" charset="0"/>
              </a:rPr>
              <a:t> - Front-end framework for developing responsive, mobile first projects</a:t>
            </a:r>
          </a:p>
          <a:p>
            <a:r>
              <a:rPr lang="en-US" sz="2000" b="1" dirty="0">
                <a:latin typeface="HelveticaNeueLT Com 37 ThCn" panose="020B0406020202030204" pitchFamily="34" charset="0"/>
              </a:rPr>
              <a:t>jQuery</a:t>
            </a:r>
            <a:r>
              <a:rPr lang="en-US" sz="2000" dirty="0">
                <a:latin typeface="HelveticaNeueLT Com 37 ThCn" panose="020B0406020202030204" pitchFamily="34" charset="0"/>
              </a:rPr>
              <a:t> </a:t>
            </a:r>
          </a:p>
          <a:p>
            <a:endParaRPr lang="en-US" sz="2400" dirty="0">
              <a:latin typeface="HelveticaNeueLT Com 37 ThCn" panose="020B0406020202030204" pitchFamily="34" charset="0"/>
            </a:endParaRPr>
          </a:p>
          <a:p>
            <a:pPr marL="0" indent="0">
              <a:buNone/>
            </a:pPr>
            <a:r>
              <a:rPr lang="en-US" sz="2400" dirty="0">
                <a:latin typeface="HelveticaNeueLT Com 37 ThCn" panose="020B0406020202030204" pitchFamily="34" charset="0"/>
              </a:rPr>
              <a:t>Other Highly Recommended Packages:</a:t>
            </a:r>
          </a:p>
          <a:p>
            <a:r>
              <a:rPr lang="en-US" sz="2000" b="1" dirty="0">
                <a:latin typeface="HelveticaNeueLT Com 37 ThCn" panose="020B0406020202030204" pitchFamily="34" charset="0"/>
              </a:rPr>
              <a:t>Modernizr</a:t>
            </a:r>
            <a:r>
              <a:rPr lang="en-US" sz="2000" dirty="0">
                <a:latin typeface="HelveticaNeueLT Com 37 ThCn" panose="020B0406020202030204" pitchFamily="34" charset="0"/>
              </a:rPr>
              <a:t> - JavaScript library that detects HTML5 and CSS3 features in the user’s browser.</a:t>
            </a:r>
          </a:p>
          <a:p>
            <a:r>
              <a:rPr lang="en-US" sz="2000" b="1" dirty="0" err="1">
                <a:latin typeface="HelveticaNeueLT Com 37 ThCn" panose="020B0406020202030204" pitchFamily="34" charset="0"/>
              </a:rPr>
              <a:t>jquery</a:t>
            </a:r>
            <a:r>
              <a:rPr lang="en-US" sz="2000" b="1" dirty="0">
                <a:latin typeface="HelveticaNeueLT Com 37 ThCn" panose="020B0406020202030204" pitchFamily="34" charset="0"/>
              </a:rPr>
              <a:t>-validation - </a:t>
            </a:r>
          </a:p>
          <a:p>
            <a:r>
              <a:rPr lang="en-US" sz="2000" b="1" dirty="0" err="1">
                <a:latin typeface="HelveticaNeueLT Com 37 ThCn" panose="020B0406020202030204" pitchFamily="34" charset="0"/>
              </a:rPr>
              <a:t>jquery-ui</a:t>
            </a:r>
            <a:endParaRPr lang="en-US" sz="2000" b="1" dirty="0">
              <a:latin typeface="HelveticaNeueLT Com 37 ThCn" panose="020B0406020202030204" pitchFamily="34" charset="0"/>
            </a:endParaRPr>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834971" y="257392"/>
            <a:ext cx="1979618" cy="1739899"/>
          </a:xfrm>
          <a:prstGeom prst="rect">
            <a:avLst/>
          </a:prstGeom>
        </p:spPr>
      </p:pic>
    </p:spTree>
    <p:extLst>
      <p:ext uri="{BB962C8B-B14F-4D97-AF65-F5344CB8AC3E}">
        <p14:creationId xmlns:p14="http://schemas.microsoft.com/office/powerpoint/2010/main" val="3567376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6"/>
            <a:ext cx="10515600" cy="1325563"/>
          </a:xfrm>
        </p:spPr>
        <p:txBody>
          <a:bodyPr/>
          <a:lstStyle/>
          <a:p>
            <a:pPr algn="ctr"/>
            <a:r>
              <a:rPr lang="en-US" dirty="0">
                <a:latin typeface="HelveticaNeueLT Com 37 ThCn" panose="020B0406020202030204" pitchFamily="34" charset="0"/>
              </a:rPr>
              <a:t>Bootstrap Code Demo…</a:t>
            </a:r>
          </a:p>
        </p:txBody>
      </p:sp>
      <p:sp>
        <p:nvSpPr>
          <p:cNvPr id="5" name="Title 1"/>
          <p:cNvSpPr txBox="1">
            <a:spLocks/>
          </p:cNvSpPr>
          <p:nvPr/>
        </p:nvSpPr>
        <p:spPr>
          <a:xfrm>
            <a:off x="612730" y="2228895"/>
            <a:ext cx="1096131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HelveticaNeueLT Com 37 ThCn" panose="020B0406020202030204" pitchFamily="34" charset="0"/>
              </a:rPr>
              <a:t>Demo Time:</a:t>
            </a:r>
          </a:p>
          <a:p>
            <a:pPr algn="ctr"/>
            <a:r>
              <a:rPr lang="en-US" sz="2800" b="1" dirty="0">
                <a:latin typeface="HelveticaNeueLT Com 37 ThCn" panose="020B0406020202030204" pitchFamily="34" charset="0"/>
              </a:rPr>
              <a:t>Creating a Responsive Website With Bootstrap</a:t>
            </a:r>
          </a:p>
        </p:txBody>
      </p:sp>
      <p:sp>
        <p:nvSpPr>
          <p:cNvPr id="6" name="Content Placeholder 2"/>
          <p:cNvSpPr>
            <a:spLocks noGrp="1"/>
          </p:cNvSpPr>
          <p:nvPr>
            <p:ph idx="1"/>
          </p:nvPr>
        </p:nvSpPr>
        <p:spPr>
          <a:xfrm>
            <a:off x="609077" y="4377842"/>
            <a:ext cx="10973843" cy="1784964"/>
          </a:xfrm>
        </p:spPr>
        <p:txBody>
          <a:bodyPr/>
          <a:lstStyle/>
          <a:p>
            <a:pPr marL="0" indent="0" algn="ctr">
              <a:buNone/>
            </a:pPr>
            <a:r>
              <a:rPr lang="en-US" dirty="0">
                <a:latin typeface="HelveticaNeueLT Com 37 ThCn" panose="020B0406020202030204" pitchFamily="34" charset="0"/>
              </a:rPr>
              <a:t>Today’s sample code can be downloaded from the </a:t>
            </a:r>
            <a:r>
              <a:rPr lang="en-US" dirty="0" err="1">
                <a:latin typeface="HelveticaNeueLT Com 37 ThCn" panose="020B0406020202030204" pitchFamily="34" charset="0"/>
              </a:rPr>
              <a:t>Artifex</a:t>
            </a:r>
            <a:r>
              <a:rPr lang="en-US" dirty="0">
                <a:latin typeface="HelveticaNeueLT Com 37 ThCn" panose="020B0406020202030204" pitchFamily="34" charset="0"/>
              </a:rPr>
              <a:t> </a:t>
            </a:r>
            <a:r>
              <a:rPr lang="en-US" dirty="0" err="1">
                <a:latin typeface="HelveticaNeueLT Com 37 ThCn" panose="020B0406020202030204" pitchFamily="34" charset="0"/>
              </a:rPr>
              <a:t>Github</a:t>
            </a:r>
            <a:r>
              <a:rPr lang="en-US" dirty="0">
                <a:latin typeface="HelveticaNeueLT Com 37 ThCn" panose="020B0406020202030204" pitchFamily="34" charset="0"/>
              </a:rPr>
              <a:t> repository by using the following link:</a:t>
            </a:r>
            <a:br>
              <a:rPr lang="en-US" dirty="0">
                <a:latin typeface="HelveticaNeueLT Com 37 ThCn" panose="020B0406020202030204" pitchFamily="34" charset="0"/>
              </a:rPr>
            </a:br>
            <a:endParaRPr lang="en-US" dirty="0">
              <a:latin typeface="HelveticaNeueLT Com 37 ThCn" panose="020B0406020202030204" pitchFamily="34" charset="0"/>
            </a:endParaRPr>
          </a:p>
          <a:p>
            <a:pPr marL="0" indent="0" algn="ctr">
              <a:buNone/>
            </a:pPr>
            <a:r>
              <a:rPr lang="en-US" dirty="0">
                <a:latin typeface="HelveticaNeueLT Com 37 ThCn" panose="020B0406020202030204" pitchFamily="34" charset="0"/>
              </a:rPr>
              <a:t>Insert </a:t>
            </a:r>
            <a:r>
              <a:rPr lang="en-US" dirty="0" err="1">
                <a:latin typeface="HelveticaNeueLT Com 37 ThCn" panose="020B0406020202030204" pitchFamily="34" charset="0"/>
              </a:rPr>
              <a:t>bitly</a:t>
            </a:r>
            <a:r>
              <a:rPr lang="en-US" dirty="0">
                <a:latin typeface="HelveticaNeueLT Com 37 ThCn" panose="020B0406020202030204" pitchFamily="34" charset="0"/>
              </a:rPr>
              <a:t> link here</a:t>
            </a:r>
          </a:p>
          <a:p>
            <a:endParaRPr lang="en-US" dirty="0">
              <a:latin typeface="HelveticaNeueLT Com 37 ThCn" panose="020B0406020202030204" pitchFamily="34" charset="0"/>
            </a:endParaRPr>
          </a:p>
        </p:txBody>
      </p:sp>
    </p:spTree>
    <p:extLst>
      <p:ext uri="{BB962C8B-B14F-4D97-AF65-F5344CB8AC3E}">
        <p14:creationId xmlns:p14="http://schemas.microsoft.com/office/powerpoint/2010/main" val="8516065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48743" y="29845"/>
            <a:ext cx="10937831" cy="1325563"/>
          </a:xfrm>
        </p:spPr>
        <p:txBody>
          <a:bodyPr>
            <a:normAutofit/>
          </a:bodyPr>
          <a:lstStyle/>
          <a:p>
            <a:pPr algn="ctr"/>
            <a:r>
              <a:rPr lang="en-US" sz="4000" dirty="0">
                <a:latin typeface="HelveticaNeueLT Com 37 ThCn" panose="020B0406020202030204" pitchFamily="34" charset="0"/>
              </a:rPr>
              <a:t>Moving Beyond the Static Website with ASP.NET</a:t>
            </a:r>
          </a:p>
        </p:txBody>
      </p:sp>
      <p:sp>
        <p:nvSpPr>
          <p:cNvPr id="3" name="Content Placeholder 2"/>
          <p:cNvSpPr>
            <a:spLocks noGrp="1"/>
          </p:cNvSpPr>
          <p:nvPr>
            <p:ph idx="1"/>
          </p:nvPr>
        </p:nvSpPr>
        <p:spPr>
          <a:xfrm>
            <a:off x="648742" y="3856188"/>
            <a:ext cx="6209257" cy="2297053"/>
          </a:xfrm>
        </p:spPr>
        <p:txBody>
          <a:bodyPr>
            <a:normAutofit/>
          </a:bodyPr>
          <a:lstStyle/>
          <a:p>
            <a:pPr marL="0" indent="0">
              <a:buNone/>
            </a:pPr>
            <a:r>
              <a:rPr lang="en-US" sz="2000" b="1" dirty="0">
                <a:latin typeface="HelveticaNeueLT Com 37 ThCn" panose="020B0406020202030204" pitchFamily="34" charset="0"/>
              </a:rPr>
              <a:t>ASP.NET flavors:</a:t>
            </a:r>
          </a:p>
          <a:p>
            <a:pPr marL="457200" lvl="1" indent="0">
              <a:buNone/>
            </a:pPr>
            <a:r>
              <a:rPr lang="en-US" sz="2000" dirty="0">
                <a:latin typeface="HelveticaNeueLT Com 37 ThCn" panose="020B0406020202030204" pitchFamily="34" charset="0"/>
              </a:rPr>
              <a:t>Web Forms</a:t>
            </a:r>
          </a:p>
          <a:p>
            <a:pPr marL="457200" lvl="1" indent="0">
              <a:buNone/>
            </a:pPr>
            <a:r>
              <a:rPr lang="en-US" sz="2000" dirty="0">
                <a:latin typeface="HelveticaNeueLT Com 37 ThCn" panose="020B0406020202030204" pitchFamily="34" charset="0"/>
              </a:rPr>
              <a:t>MVC</a:t>
            </a:r>
          </a:p>
          <a:p>
            <a:pPr marL="457200" lvl="1" indent="0">
              <a:buNone/>
            </a:pPr>
            <a:r>
              <a:rPr lang="en-US" sz="2000" dirty="0">
                <a:latin typeface="HelveticaNeueLT Com 37 ThCn" panose="020B0406020202030204" pitchFamily="34" charset="0"/>
              </a:rPr>
              <a:t>Core 1 – New - Open Source (Similar to MVC 5)</a:t>
            </a:r>
          </a:p>
        </p:txBody>
      </p:sp>
      <p:sp>
        <p:nvSpPr>
          <p:cNvPr id="4" name="Rectangle 3"/>
          <p:cNvSpPr/>
          <p:nvPr/>
        </p:nvSpPr>
        <p:spPr>
          <a:xfrm>
            <a:off x="648742" y="1712019"/>
            <a:ext cx="10937831" cy="1477328"/>
          </a:xfrm>
          <a:prstGeom prst="rect">
            <a:avLst/>
          </a:prstGeom>
        </p:spPr>
        <p:txBody>
          <a:bodyPr wrap="square">
            <a:spAutoFit/>
          </a:bodyPr>
          <a:lstStyle/>
          <a:p>
            <a:pPr algn="ctr"/>
            <a:r>
              <a:rPr lang="en-US" sz="3000" dirty="0">
                <a:latin typeface="HelveticaNeueLT Com 37 ThCn" panose="020B0406020202030204" pitchFamily="34" charset="0"/>
              </a:rPr>
              <a:t>ASP.NET is a server-side web application framework designed for web development to produce dynamic web pages. It was developed by Microsoft to allow programmers to build dynamic web sites, web applications and web services.</a:t>
            </a:r>
          </a:p>
        </p:txBody>
      </p:sp>
      <p:sp>
        <p:nvSpPr>
          <p:cNvPr id="5" name="Rectangle 4"/>
          <p:cNvSpPr/>
          <p:nvPr/>
        </p:nvSpPr>
        <p:spPr>
          <a:xfrm>
            <a:off x="7049477" y="3827153"/>
            <a:ext cx="4537096" cy="1323439"/>
          </a:xfrm>
          <a:prstGeom prst="rect">
            <a:avLst/>
          </a:prstGeom>
        </p:spPr>
        <p:txBody>
          <a:bodyPr wrap="square">
            <a:spAutoFit/>
          </a:bodyPr>
          <a:lstStyle/>
          <a:p>
            <a:r>
              <a:rPr lang="en-US" sz="2000" b="1" dirty="0">
                <a:latin typeface="HelveticaNeueLT Com 37 ThCn" panose="020B0406020202030204" pitchFamily="34" charset="0"/>
              </a:rPr>
              <a:t>Languages:</a:t>
            </a:r>
          </a:p>
          <a:p>
            <a:pPr lvl="1"/>
            <a:r>
              <a:rPr lang="en-US" sz="2000" dirty="0">
                <a:latin typeface="HelveticaNeueLT Com 37 ThCn" panose="020B0406020202030204" pitchFamily="34" charset="0"/>
              </a:rPr>
              <a:t>C#</a:t>
            </a:r>
          </a:p>
          <a:p>
            <a:pPr lvl="1"/>
            <a:r>
              <a:rPr lang="en-US" sz="2000" dirty="0">
                <a:latin typeface="HelveticaNeueLT Com 37 ThCn" panose="020B0406020202030204" pitchFamily="34" charset="0"/>
              </a:rPr>
              <a:t>VB / VB.NET</a:t>
            </a:r>
          </a:p>
          <a:p>
            <a:pPr lvl="1"/>
            <a:r>
              <a:rPr lang="en-US" sz="2000" dirty="0">
                <a:latin typeface="HelveticaNeueLT Com 37 ThCn" panose="020B0406020202030204" pitchFamily="34" charset="0"/>
              </a:rPr>
              <a:t>F#</a:t>
            </a:r>
          </a:p>
        </p:txBody>
      </p:sp>
    </p:spTree>
    <p:extLst>
      <p:ext uri="{BB962C8B-B14F-4D97-AF65-F5344CB8AC3E}">
        <p14:creationId xmlns:p14="http://schemas.microsoft.com/office/powerpoint/2010/main" val="35264719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559490" y="2539287"/>
            <a:ext cx="2276061" cy="616267"/>
          </a:xfrm>
        </p:spPr>
        <p:txBody>
          <a:bodyPr>
            <a:normAutofit/>
          </a:bodyPr>
          <a:lstStyle/>
          <a:p>
            <a:r>
              <a:rPr lang="en-US" sz="2000" dirty="0" err="1">
                <a:latin typeface="HelveticaNeueLT Com 37 ThCn" panose="020B0406020202030204" pitchFamily="34" charset="0"/>
              </a:rPr>
              <a:t>WebForms</a:t>
            </a:r>
            <a:r>
              <a:rPr lang="en-US" sz="2000" dirty="0">
                <a:latin typeface="HelveticaNeueLT Com 37 ThCn" panose="020B0406020202030204" pitchFamily="34" charset="0"/>
              </a:rPr>
              <a:t>, MVC 5</a:t>
            </a:r>
          </a:p>
        </p:txBody>
      </p:sp>
      <p:sp>
        <p:nvSpPr>
          <p:cNvPr id="5" name="Content Placeholder 4"/>
          <p:cNvSpPr>
            <a:spLocks noGrp="1"/>
          </p:cNvSpPr>
          <p:nvPr>
            <p:ph sz="half" idx="2"/>
          </p:nvPr>
        </p:nvSpPr>
        <p:spPr>
          <a:xfrm>
            <a:off x="1559490" y="3237939"/>
            <a:ext cx="4534422" cy="3684588"/>
          </a:xfrm>
        </p:spPr>
        <p:txBody>
          <a:bodyPr>
            <a:normAutofit/>
          </a:bodyPr>
          <a:lstStyle/>
          <a:p>
            <a:r>
              <a:rPr lang="en-US" sz="2000" dirty="0">
                <a:latin typeface="HelveticaNeueLT Com 37 ThCn" panose="020B0406020202030204" pitchFamily="34" charset="0"/>
              </a:rPr>
              <a:t>Hosting: IIS or IIS Express (Only for Testing)</a:t>
            </a:r>
          </a:p>
          <a:p>
            <a:r>
              <a:rPr lang="en-US" sz="2000" dirty="0">
                <a:latin typeface="HelveticaNeueLT Com 37 ThCn" panose="020B0406020202030204" pitchFamily="34" charset="0"/>
              </a:rPr>
              <a:t>IDE: Visual Studio </a:t>
            </a:r>
          </a:p>
          <a:p>
            <a:r>
              <a:rPr lang="en-US" sz="2000" dirty="0">
                <a:latin typeface="HelveticaNeueLT Com 37 ThCn" panose="020B0406020202030204" pitchFamily="34" charset="0"/>
              </a:rPr>
              <a:t>Platform: Windows (Mono on Linux)</a:t>
            </a:r>
          </a:p>
        </p:txBody>
      </p:sp>
      <p:sp>
        <p:nvSpPr>
          <p:cNvPr id="6" name="Text Placeholder 5"/>
          <p:cNvSpPr>
            <a:spLocks noGrp="1"/>
          </p:cNvSpPr>
          <p:nvPr>
            <p:ph type="body" sz="quarter" idx="3"/>
          </p:nvPr>
        </p:nvSpPr>
        <p:spPr>
          <a:xfrm>
            <a:off x="7027102" y="2539287"/>
            <a:ext cx="872683" cy="616267"/>
          </a:xfrm>
        </p:spPr>
        <p:txBody>
          <a:bodyPr>
            <a:normAutofit/>
          </a:bodyPr>
          <a:lstStyle/>
          <a:p>
            <a:r>
              <a:rPr lang="en-US" sz="2000" dirty="0">
                <a:latin typeface="HelveticaNeueLT Com 37 ThCn" panose="020B0406020202030204" pitchFamily="34" charset="0"/>
              </a:rPr>
              <a:t>Core 1</a:t>
            </a:r>
          </a:p>
        </p:txBody>
      </p:sp>
      <p:sp>
        <p:nvSpPr>
          <p:cNvPr id="7" name="Content Placeholder 6"/>
          <p:cNvSpPr>
            <a:spLocks noGrp="1"/>
          </p:cNvSpPr>
          <p:nvPr>
            <p:ph sz="quarter" idx="4"/>
          </p:nvPr>
        </p:nvSpPr>
        <p:spPr>
          <a:xfrm>
            <a:off x="7027102" y="3237939"/>
            <a:ext cx="3652621" cy="3684588"/>
          </a:xfrm>
        </p:spPr>
        <p:txBody>
          <a:bodyPr>
            <a:normAutofit/>
          </a:bodyPr>
          <a:lstStyle/>
          <a:p>
            <a:r>
              <a:rPr lang="en-US" sz="2000" dirty="0">
                <a:latin typeface="HelveticaNeueLT Com 37 ThCn" panose="020B0406020202030204" pitchFamily="34" charset="0"/>
              </a:rPr>
              <a:t>Hosting: Kestrel</a:t>
            </a:r>
          </a:p>
          <a:p>
            <a:r>
              <a:rPr lang="en-US" sz="2000" dirty="0">
                <a:latin typeface="HelveticaNeueLT Com 37 ThCn" panose="020B0406020202030204" pitchFamily="34" charset="0"/>
              </a:rPr>
              <a:t>IDE: </a:t>
            </a:r>
          </a:p>
        </p:txBody>
      </p:sp>
      <p:sp>
        <p:nvSpPr>
          <p:cNvPr id="9" name="Title 1"/>
          <p:cNvSpPr>
            <a:spLocks noGrp="1"/>
          </p:cNvSpPr>
          <p:nvPr>
            <p:ph type="title"/>
          </p:nvPr>
        </p:nvSpPr>
        <p:spPr>
          <a:xfrm>
            <a:off x="648743" y="29845"/>
            <a:ext cx="10937831" cy="1325563"/>
          </a:xfrm>
        </p:spPr>
        <p:txBody>
          <a:bodyPr>
            <a:normAutofit/>
          </a:bodyPr>
          <a:lstStyle/>
          <a:p>
            <a:pPr algn="ctr"/>
            <a:r>
              <a:rPr lang="en-US" sz="4000" dirty="0">
                <a:latin typeface="HelveticaNeueLT Com 37 ThCn" panose="020B0406020202030204" pitchFamily="34" charset="0"/>
              </a:rPr>
              <a:t>Moving Beyond the Static Website with ASP.NET</a:t>
            </a:r>
          </a:p>
        </p:txBody>
      </p:sp>
      <p:sp>
        <p:nvSpPr>
          <p:cNvPr id="10" name="Rectangle 9"/>
          <p:cNvSpPr/>
          <p:nvPr/>
        </p:nvSpPr>
        <p:spPr>
          <a:xfrm>
            <a:off x="5100392" y="1667098"/>
            <a:ext cx="2034531" cy="553998"/>
          </a:xfrm>
          <a:prstGeom prst="rect">
            <a:avLst/>
          </a:prstGeom>
        </p:spPr>
        <p:txBody>
          <a:bodyPr wrap="none">
            <a:spAutoFit/>
          </a:bodyPr>
          <a:lstStyle/>
          <a:p>
            <a:r>
              <a:rPr lang="en-US" sz="3000" b="1" dirty="0">
                <a:latin typeface="HelveticaNeueLT Com 37 ThCn" panose="020B0406020202030204" pitchFamily="34" charset="0"/>
              </a:rPr>
              <a:t>Requirements:</a:t>
            </a:r>
          </a:p>
        </p:txBody>
      </p:sp>
    </p:spTree>
    <p:extLst>
      <p:ext uri="{BB962C8B-B14F-4D97-AF65-F5344CB8AC3E}">
        <p14:creationId xmlns:p14="http://schemas.microsoft.com/office/powerpoint/2010/main" val="32955224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077" y="4377842"/>
            <a:ext cx="10973843" cy="1784964"/>
          </a:xfrm>
        </p:spPr>
        <p:txBody>
          <a:bodyPr/>
          <a:lstStyle/>
          <a:p>
            <a:pPr marL="0" indent="0" algn="ctr">
              <a:buNone/>
            </a:pPr>
            <a:r>
              <a:rPr lang="en-US" dirty="0">
                <a:latin typeface="HelveticaNeueLT Com 37 ThCn" panose="020B0406020202030204" pitchFamily="34" charset="0"/>
              </a:rPr>
              <a:t>Today’s sample code can be downloaded from the </a:t>
            </a:r>
            <a:r>
              <a:rPr lang="en-US" dirty="0" err="1">
                <a:latin typeface="HelveticaNeueLT Com 37 ThCn" panose="020B0406020202030204" pitchFamily="34" charset="0"/>
              </a:rPr>
              <a:t>Artifex</a:t>
            </a:r>
            <a:r>
              <a:rPr lang="en-US" dirty="0">
                <a:latin typeface="HelveticaNeueLT Com 37 ThCn" panose="020B0406020202030204" pitchFamily="34" charset="0"/>
              </a:rPr>
              <a:t> </a:t>
            </a:r>
            <a:r>
              <a:rPr lang="en-US" dirty="0" err="1">
                <a:latin typeface="HelveticaNeueLT Com 37 ThCn" panose="020B0406020202030204" pitchFamily="34" charset="0"/>
              </a:rPr>
              <a:t>Github</a:t>
            </a:r>
            <a:r>
              <a:rPr lang="en-US" dirty="0">
                <a:latin typeface="HelveticaNeueLT Com 37 ThCn" panose="020B0406020202030204" pitchFamily="34" charset="0"/>
              </a:rPr>
              <a:t> repository by using the following link:</a:t>
            </a:r>
            <a:br>
              <a:rPr lang="en-US" dirty="0">
                <a:latin typeface="HelveticaNeueLT Com 37 ThCn" panose="020B0406020202030204" pitchFamily="34" charset="0"/>
              </a:rPr>
            </a:br>
            <a:endParaRPr lang="en-US" dirty="0">
              <a:latin typeface="HelveticaNeueLT Com 37 ThCn" panose="020B0406020202030204" pitchFamily="34" charset="0"/>
            </a:endParaRPr>
          </a:p>
          <a:p>
            <a:pPr marL="0" indent="0" algn="ctr">
              <a:buNone/>
            </a:pPr>
            <a:r>
              <a:rPr lang="en-US" dirty="0">
                <a:latin typeface="HelveticaNeueLT Com 37 ThCn" panose="020B0406020202030204" pitchFamily="34" charset="0"/>
              </a:rPr>
              <a:t>Insert </a:t>
            </a:r>
            <a:r>
              <a:rPr lang="en-US" dirty="0" err="1">
                <a:latin typeface="HelveticaNeueLT Com 37 ThCn" panose="020B0406020202030204" pitchFamily="34" charset="0"/>
              </a:rPr>
              <a:t>bitly</a:t>
            </a:r>
            <a:r>
              <a:rPr lang="en-US" dirty="0">
                <a:latin typeface="HelveticaNeueLT Com 37 ThCn" panose="020B0406020202030204" pitchFamily="34" charset="0"/>
              </a:rPr>
              <a:t> link here</a:t>
            </a:r>
          </a:p>
          <a:p>
            <a:endParaRPr lang="en-US" dirty="0">
              <a:latin typeface="HelveticaNeueLT Com 37 ThCn" panose="020B0406020202030204" pitchFamily="34" charset="0"/>
            </a:endParaRPr>
          </a:p>
        </p:txBody>
      </p:sp>
      <p:sp>
        <p:nvSpPr>
          <p:cNvPr id="4" name="Title 1"/>
          <p:cNvSpPr txBox="1">
            <a:spLocks/>
          </p:cNvSpPr>
          <p:nvPr/>
        </p:nvSpPr>
        <p:spPr>
          <a:xfrm>
            <a:off x="612730" y="2228895"/>
            <a:ext cx="1096131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HelveticaNeueLT Com 37 ThCn" panose="020B0406020202030204" pitchFamily="34" charset="0"/>
              </a:rPr>
              <a:t>Demo Time:</a:t>
            </a:r>
          </a:p>
          <a:p>
            <a:pPr algn="ctr"/>
            <a:r>
              <a:rPr lang="en-US" sz="3000" b="1" dirty="0">
                <a:latin typeface="HelveticaNeueLT Com 37 ThCn" panose="020B0406020202030204" pitchFamily="34" charset="0"/>
              </a:rPr>
              <a:t>Creating an Actual Site with VS Code, ASP.NET, &amp; Bootstrap</a:t>
            </a:r>
          </a:p>
        </p:txBody>
      </p:sp>
      <p:sp>
        <p:nvSpPr>
          <p:cNvPr id="7" name="Title 1"/>
          <p:cNvSpPr>
            <a:spLocks noGrp="1"/>
          </p:cNvSpPr>
          <p:nvPr>
            <p:ph type="title"/>
          </p:nvPr>
        </p:nvSpPr>
        <p:spPr>
          <a:xfrm>
            <a:off x="648743" y="29845"/>
            <a:ext cx="10937831" cy="1325563"/>
          </a:xfrm>
        </p:spPr>
        <p:txBody>
          <a:bodyPr>
            <a:normAutofit/>
          </a:bodyPr>
          <a:lstStyle/>
          <a:p>
            <a:pPr algn="ctr"/>
            <a:r>
              <a:rPr lang="en-US" sz="4000" dirty="0">
                <a:latin typeface="HelveticaNeueLT Com 37 ThCn" panose="020B0406020202030204" pitchFamily="34" charset="0"/>
              </a:rPr>
              <a:t>Moving Beyond the Static Website with ASP.NET</a:t>
            </a:r>
          </a:p>
        </p:txBody>
      </p:sp>
    </p:spTree>
    <p:extLst>
      <p:ext uri="{BB962C8B-B14F-4D97-AF65-F5344CB8AC3E}">
        <p14:creationId xmlns:p14="http://schemas.microsoft.com/office/powerpoint/2010/main" val="3759499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05"/>
            <a:ext cx="10515600" cy="1325563"/>
          </a:xfrm>
        </p:spPr>
        <p:txBody>
          <a:bodyPr>
            <a:normAutofit/>
          </a:bodyPr>
          <a:lstStyle/>
          <a:p>
            <a:pPr algn="ctr"/>
            <a:r>
              <a:rPr lang="en-US" dirty="0">
                <a:latin typeface="HelveticaNeueLT Com 37 ThCn" panose="020B0406020202030204" pitchFamily="34" charset="0"/>
              </a:rPr>
              <a:t>Common Key Terms and Technologies</a:t>
            </a:r>
          </a:p>
        </p:txBody>
      </p:sp>
      <p:sp>
        <p:nvSpPr>
          <p:cNvPr id="3" name="Content Placeholder 2"/>
          <p:cNvSpPr>
            <a:spLocks noGrp="1"/>
          </p:cNvSpPr>
          <p:nvPr>
            <p:ph idx="1"/>
          </p:nvPr>
        </p:nvSpPr>
        <p:spPr>
          <a:xfrm>
            <a:off x="561974" y="1188720"/>
            <a:ext cx="11008703" cy="417729"/>
          </a:xfrm>
        </p:spPr>
        <p:txBody>
          <a:bodyPr>
            <a:normAutofit/>
          </a:bodyPr>
          <a:lstStyle/>
          <a:p>
            <a:pPr marL="0" lvl="0" indent="0" fontAlgn="ctr">
              <a:buNone/>
            </a:pPr>
            <a:r>
              <a:rPr lang="en-US" sz="1900" b="1" dirty="0">
                <a:solidFill>
                  <a:schemeClr val="bg1">
                    <a:lumMod val="75000"/>
                  </a:schemeClr>
                </a:solidFill>
                <a:latin typeface="HelveticaNeueLT Com 37 ThCn" panose="020B0406020202030204" pitchFamily="34" charset="0"/>
              </a:rPr>
              <a:t>HTML / ASP.NET / PHP / </a:t>
            </a:r>
            <a:r>
              <a:rPr lang="en-US" sz="1900" b="1" dirty="0" err="1">
                <a:solidFill>
                  <a:schemeClr val="bg1">
                    <a:lumMod val="75000"/>
                  </a:schemeClr>
                </a:solidFill>
                <a:latin typeface="HelveticaNeueLT Com 37 ThCn" panose="020B0406020202030204" pitchFamily="34" charset="0"/>
              </a:rPr>
              <a:t>Javascript</a:t>
            </a:r>
            <a:r>
              <a:rPr lang="en-US" sz="1900" b="1" dirty="0">
                <a:solidFill>
                  <a:schemeClr val="bg1">
                    <a:lumMod val="75000"/>
                  </a:schemeClr>
                </a:solidFill>
                <a:latin typeface="HelveticaNeueLT Com 37 ThCn" panose="020B0406020202030204" pitchFamily="34" charset="0"/>
              </a:rPr>
              <a:t> / jQuery </a:t>
            </a:r>
            <a:r>
              <a:rPr lang="en-US" sz="1900" dirty="0">
                <a:solidFill>
                  <a:schemeClr val="bg1">
                    <a:lumMod val="75000"/>
                  </a:schemeClr>
                </a:solidFill>
                <a:latin typeface="HelveticaNeueLT Com 37 ThCn" panose="020B0406020202030204" pitchFamily="34" charset="0"/>
              </a:rPr>
              <a:t>-</a:t>
            </a:r>
            <a:r>
              <a:rPr lang="en-US" sz="1900" b="1" dirty="0">
                <a:solidFill>
                  <a:schemeClr val="bg1">
                    <a:lumMod val="75000"/>
                  </a:schemeClr>
                </a:solidFill>
                <a:latin typeface="HelveticaNeueLT Com 37 ThCn" panose="020B0406020202030204" pitchFamily="34" charset="0"/>
              </a:rPr>
              <a:t> </a:t>
            </a:r>
            <a:r>
              <a:rPr lang="en-US" sz="1800" dirty="0">
                <a:solidFill>
                  <a:schemeClr val="bg1">
                    <a:lumMod val="75000"/>
                  </a:schemeClr>
                </a:solidFill>
                <a:latin typeface="HelveticaNeueLT Com 37 ThCn" panose="020B0406020202030204" pitchFamily="34" charset="0"/>
              </a:rPr>
              <a:t>Programming Languages</a:t>
            </a:r>
            <a:endParaRPr lang="en-US" dirty="0">
              <a:solidFill>
                <a:schemeClr val="bg1">
                  <a:lumMod val="75000"/>
                </a:schemeClr>
              </a:solidFill>
              <a:latin typeface="HelveticaNeueLT Com 37 ThCn" panose="020B0406020202030204" pitchFamily="34" charset="0"/>
            </a:endParaRPr>
          </a:p>
        </p:txBody>
      </p:sp>
      <p:sp>
        <p:nvSpPr>
          <p:cNvPr id="4" name="Rectangle 3"/>
          <p:cNvSpPr/>
          <p:nvPr/>
        </p:nvSpPr>
        <p:spPr>
          <a:xfrm>
            <a:off x="561974" y="2886082"/>
            <a:ext cx="11008702" cy="923330"/>
          </a:xfrm>
          <a:prstGeom prst="rect">
            <a:avLst/>
          </a:prstGeom>
        </p:spPr>
        <p:txBody>
          <a:bodyPr wrap="square">
            <a:spAutoFit/>
          </a:bodyPr>
          <a:lstStyle/>
          <a:p>
            <a:pPr lvl="0" fontAlgn="ctr"/>
            <a:r>
              <a:rPr lang="en-US" b="1" dirty="0">
                <a:solidFill>
                  <a:schemeClr val="bg1">
                    <a:lumMod val="75000"/>
                  </a:schemeClr>
                </a:solidFill>
                <a:latin typeface="HelveticaNeueLT Com 37 ThCn" panose="020B0406020202030204" pitchFamily="34" charset="0"/>
              </a:rPr>
              <a:t>Responsive Web Design - </a:t>
            </a:r>
            <a:r>
              <a:rPr lang="en-US" dirty="0">
                <a:solidFill>
                  <a:schemeClr val="bg1">
                    <a:lumMod val="75000"/>
                  </a:schemeClr>
                </a:solidFill>
                <a:latin typeface="HelveticaNeueLT Com 37 ThCn" panose="020B0406020202030204" pitchFamily="34" charset="0"/>
              </a:rPr>
              <a:t>An approach to web design aimed at crafting sites to provide an optimal viewing and interaction experience—easy reading and navigation with a minimum of resizing, panning, and scrolling—across a wide range of devices (from desktop computer monitors to mobile phones).</a:t>
            </a:r>
          </a:p>
        </p:txBody>
      </p:sp>
      <p:sp>
        <p:nvSpPr>
          <p:cNvPr id="5" name="Rectangle 4"/>
          <p:cNvSpPr/>
          <p:nvPr/>
        </p:nvSpPr>
        <p:spPr>
          <a:xfrm>
            <a:off x="93050" y="2116466"/>
            <a:ext cx="11477626" cy="646331"/>
          </a:xfrm>
          <a:prstGeom prst="rect">
            <a:avLst/>
          </a:prstGeom>
        </p:spPr>
        <p:txBody>
          <a:bodyPr wrap="square">
            <a:spAutoFit/>
          </a:bodyPr>
          <a:lstStyle/>
          <a:p>
            <a:pPr lvl="1" fontAlgn="ctr"/>
            <a:r>
              <a:rPr lang="en-US" b="1" dirty="0">
                <a:solidFill>
                  <a:schemeClr val="bg1">
                    <a:lumMod val="75000"/>
                  </a:schemeClr>
                </a:solidFill>
                <a:latin typeface="HelveticaNeueLT Com 37 ThCn" panose="020B0406020202030204" pitchFamily="34" charset="0"/>
              </a:rPr>
              <a:t>Frameworks –</a:t>
            </a:r>
            <a:r>
              <a:rPr lang="en-US" dirty="0">
                <a:solidFill>
                  <a:schemeClr val="bg1">
                    <a:lumMod val="75000"/>
                  </a:schemeClr>
                </a:solidFill>
                <a:latin typeface="HelveticaNeueLT Com 37 ThCn" panose="020B0406020202030204" pitchFamily="34" charset="0"/>
              </a:rPr>
              <a:t>  A set of elements, including HTML, CSS, JS and more, which are used to provide streamlined implementation options for developers and designers. </a:t>
            </a:r>
          </a:p>
        </p:txBody>
      </p:sp>
      <p:sp>
        <p:nvSpPr>
          <p:cNvPr id="8" name="TextBox 7"/>
          <p:cNvSpPr txBox="1"/>
          <p:nvPr/>
        </p:nvSpPr>
        <p:spPr>
          <a:xfrm>
            <a:off x="561974" y="1623849"/>
            <a:ext cx="4197596" cy="369332"/>
          </a:xfrm>
          <a:prstGeom prst="rect">
            <a:avLst/>
          </a:prstGeom>
          <a:noFill/>
        </p:spPr>
        <p:txBody>
          <a:bodyPr wrap="square" rtlCol="0">
            <a:spAutoFit/>
          </a:bodyPr>
          <a:lstStyle/>
          <a:p>
            <a:pPr marL="0" lvl="1"/>
            <a:r>
              <a:rPr lang="en-US" b="1" dirty="0">
                <a:solidFill>
                  <a:schemeClr val="bg1">
                    <a:lumMod val="75000"/>
                  </a:schemeClr>
                </a:solidFill>
                <a:latin typeface="HelveticaNeueLT Com 37 ThCn" panose="020B0406020202030204" pitchFamily="34" charset="0"/>
              </a:rPr>
              <a:t>CSS – </a:t>
            </a:r>
            <a:r>
              <a:rPr lang="en-US" dirty="0">
                <a:solidFill>
                  <a:schemeClr val="bg1">
                    <a:lumMod val="75000"/>
                  </a:schemeClr>
                </a:solidFill>
                <a:latin typeface="HelveticaNeueLT Com 37 ThCn" panose="020B0406020202030204" pitchFamily="34" charset="0"/>
              </a:rPr>
              <a:t>Cascading Styling Sheets.  </a:t>
            </a:r>
            <a:endParaRPr lang="en-US" b="1" dirty="0">
              <a:solidFill>
                <a:schemeClr val="bg1">
                  <a:lumMod val="75000"/>
                </a:schemeClr>
              </a:solidFill>
              <a:latin typeface="HelveticaNeueLT Com 37 ThCn" panose="020B0406020202030204" pitchFamily="34" charset="0"/>
            </a:endParaRPr>
          </a:p>
        </p:txBody>
      </p:sp>
      <p:sp>
        <p:nvSpPr>
          <p:cNvPr id="9" name="Rectangle 8"/>
          <p:cNvSpPr/>
          <p:nvPr/>
        </p:nvSpPr>
        <p:spPr>
          <a:xfrm>
            <a:off x="656492" y="4072933"/>
            <a:ext cx="10914184" cy="646331"/>
          </a:xfrm>
          <a:prstGeom prst="rect">
            <a:avLst/>
          </a:prstGeom>
        </p:spPr>
        <p:txBody>
          <a:bodyPr wrap="square">
            <a:spAutoFit/>
          </a:bodyPr>
          <a:lstStyle/>
          <a:p>
            <a:pPr lvl="0" fontAlgn="ctr"/>
            <a:r>
              <a:rPr lang="en-US" b="1" dirty="0">
                <a:solidFill>
                  <a:schemeClr val="bg1">
                    <a:lumMod val="75000"/>
                  </a:schemeClr>
                </a:solidFill>
                <a:latin typeface="HelveticaNeueLT Com 37 ThCn" panose="020B0406020202030204" pitchFamily="34" charset="0"/>
              </a:rPr>
              <a:t>IDE (Integrated Development Environment) </a:t>
            </a:r>
            <a:r>
              <a:rPr lang="en-US" dirty="0">
                <a:solidFill>
                  <a:schemeClr val="bg1">
                    <a:lumMod val="75000"/>
                  </a:schemeClr>
                </a:solidFill>
                <a:latin typeface="HelveticaNeueLT Com 37 ThCn" panose="020B0406020202030204" pitchFamily="34" charset="0"/>
              </a:rPr>
              <a:t>- A set of programming tools for writing applications (source code editor, compiler, debugger, etc.), all activated from a common user interface and menus.</a:t>
            </a:r>
          </a:p>
        </p:txBody>
      </p:sp>
      <p:sp>
        <p:nvSpPr>
          <p:cNvPr id="10" name="Rectangle 9"/>
          <p:cNvSpPr/>
          <p:nvPr/>
        </p:nvSpPr>
        <p:spPr>
          <a:xfrm>
            <a:off x="621324" y="4857452"/>
            <a:ext cx="10949352" cy="646331"/>
          </a:xfrm>
          <a:prstGeom prst="rect">
            <a:avLst/>
          </a:prstGeom>
        </p:spPr>
        <p:txBody>
          <a:bodyPr wrap="square">
            <a:spAutoFit/>
          </a:bodyPr>
          <a:lstStyle/>
          <a:p>
            <a:pPr lvl="0" fontAlgn="ctr"/>
            <a:r>
              <a:rPr lang="en-US" b="1" dirty="0">
                <a:solidFill>
                  <a:schemeClr val="bg1">
                    <a:lumMod val="75000"/>
                  </a:schemeClr>
                </a:solidFill>
                <a:latin typeface="HelveticaNeueLT Com 37 ThCn" panose="020B0406020202030204" pitchFamily="34" charset="0"/>
              </a:rPr>
              <a:t>Package Managers - </a:t>
            </a:r>
            <a:r>
              <a:rPr lang="en-US" dirty="0">
                <a:solidFill>
                  <a:schemeClr val="bg1">
                    <a:lumMod val="75000"/>
                  </a:schemeClr>
                </a:solidFill>
                <a:latin typeface="HelveticaNeueLT Com 37 ThCn" panose="020B0406020202030204" pitchFamily="34" charset="0"/>
              </a:rPr>
              <a:t>A package manager or package management system is a collection of software tools that automates the process of installing, upgrading, configuring, and removing software packages for a computer 's operating system in a consistent manner.</a:t>
            </a:r>
          </a:p>
        </p:txBody>
      </p:sp>
      <p:sp>
        <p:nvSpPr>
          <p:cNvPr id="11" name="Rectangle 10"/>
          <p:cNvSpPr/>
          <p:nvPr/>
        </p:nvSpPr>
        <p:spPr>
          <a:xfrm>
            <a:off x="621324" y="5641971"/>
            <a:ext cx="10949352" cy="646331"/>
          </a:xfrm>
          <a:prstGeom prst="rect">
            <a:avLst/>
          </a:prstGeom>
        </p:spPr>
        <p:txBody>
          <a:bodyPr wrap="square">
            <a:spAutoFit/>
          </a:bodyPr>
          <a:lstStyle/>
          <a:p>
            <a:pPr lvl="0" fontAlgn="ctr"/>
            <a:r>
              <a:rPr lang="en-US" b="1" dirty="0">
                <a:latin typeface="HelveticaNeueLT Com 37 ThCn" panose="020B0406020202030204" pitchFamily="34" charset="0"/>
              </a:rPr>
              <a:t>CMS (Content Management System)</a:t>
            </a:r>
            <a:r>
              <a:rPr lang="en-US" dirty="0">
                <a:latin typeface="HelveticaNeueLT Com 37 ThCn" panose="020B0406020202030204" pitchFamily="34" charset="0"/>
              </a:rPr>
              <a:t> - A computer or web application designed to manage digital content using an intuitive GUI without needing to be a developer or web designer.</a:t>
            </a:r>
          </a:p>
        </p:txBody>
      </p:sp>
    </p:spTree>
    <p:extLst>
      <p:ext uri="{BB962C8B-B14F-4D97-AF65-F5344CB8AC3E}">
        <p14:creationId xmlns:p14="http://schemas.microsoft.com/office/powerpoint/2010/main" val="39450276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323" y="29845"/>
            <a:ext cx="10972800" cy="1325563"/>
          </a:xfrm>
        </p:spPr>
        <p:txBody>
          <a:bodyPr/>
          <a:lstStyle/>
          <a:p>
            <a:pPr algn="ctr"/>
            <a:r>
              <a:rPr lang="en-US" dirty="0">
                <a:latin typeface="HelveticaNeueLT Com 37 ThCn" panose="020B0406020202030204" pitchFamily="34" charset="0"/>
              </a:rPr>
              <a:t>Content Management Systems</a:t>
            </a:r>
          </a:p>
        </p:txBody>
      </p:sp>
      <p:pic>
        <p:nvPicPr>
          <p:cNvPr id="2050" name="Picture 2" descr="https://s.w.org/about/images/logos/wordpress-logo-stacked-rg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449" y="1952772"/>
            <a:ext cx="3687152" cy="22906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drupal.org/files/drupal%208%20logo%20Stacked%20CMYK%203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9125" y="2660883"/>
            <a:ext cx="2102276" cy="21569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dn.joomla.org/images/joomla-org-o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1255" y="1637506"/>
            <a:ext cx="2736548" cy="143668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2.bp.blogspot.com/-DoeR_SHpjSk/Vo9HKuimy2I/AAAAAAAAAFE/ROsHesQeeXU/s1600-r/eblogger.pn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8922349" y="4662509"/>
            <a:ext cx="2333706" cy="6238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dnn-connect.org/portals/0/images/DNN/DNN_fullcolor_po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2997" y="4974432"/>
            <a:ext cx="2271956" cy="89742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www.pearlwhitemedia.com/wp-content/uploads/2011/10/Magento-Logo.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3601" y="5059405"/>
            <a:ext cx="2817352" cy="12001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cdn.shopify.com/s/files/1/0070/7032/files/shopify-ipo-blog-banner.png?7464007937938383327"/>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4416150" y="2086452"/>
            <a:ext cx="1882027" cy="78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4056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88955" y="3956253"/>
            <a:ext cx="7399107" cy="557131"/>
          </a:xfrm>
        </p:spPr>
        <p:txBody>
          <a:bodyPr>
            <a:normAutofit/>
          </a:bodyPr>
          <a:lstStyle/>
          <a:p>
            <a:pPr marL="0" indent="0">
              <a:buNone/>
            </a:pPr>
            <a:r>
              <a:rPr lang="en-US" dirty="0">
                <a:latin typeface="HelveticaNeueLT Com 37 ThCn" panose="020B0406020202030204" pitchFamily="34" charset="0"/>
              </a:rPr>
              <a:t>Why do I need to know HTML / CSS if I’m using a CMS? </a:t>
            </a:r>
            <a:endParaRPr lang="en-US" sz="2800" dirty="0">
              <a:latin typeface="HelveticaNeueLT Com 37 ThCn" panose="020B0406020202030204" pitchFamily="34" charset="0"/>
            </a:endParaRPr>
          </a:p>
        </p:txBody>
      </p:sp>
      <p:sp>
        <p:nvSpPr>
          <p:cNvPr id="5" name="Title 1"/>
          <p:cNvSpPr txBox="1">
            <a:spLocks/>
          </p:cNvSpPr>
          <p:nvPr/>
        </p:nvSpPr>
        <p:spPr>
          <a:xfrm>
            <a:off x="526496" y="2293254"/>
            <a:ext cx="1096131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HelveticaNeueLT Com 37 ThCn" panose="020B0406020202030204" pitchFamily="34" charset="0"/>
              </a:rPr>
              <a:t>Why is this Important?</a:t>
            </a:r>
          </a:p>
        </p:txBody>
      </p:sp>
      <p:sp>
        <p:nvSpPr>
          <p:cNvPr id="6" name="Title 1"/>
          <p:cNvSpPr>
            <a:spLocks noGrp="1"/>
          </p:cNvSpPr>
          <p:nvPr>
            <p:ph type="title"/>
          </p:nvPr>
        </p:nvSpPr>
        <p:spPr>
          <a:xfrm>
            <a:off x="621323" y="29845"/>
            <a:ext cx="10972800" cy="1325563"/>
          </a:xfrm>
        </p:spPr>
        <p:txBody>
          <a:bodyPr/>
          <a:lstStyle/>
          <a:p>
            <a:pPr algn="ctr"/>
            <a:r>
              <a:rPr lang="en-US" dirty="0">
                <a:latin typeface="HelveticaNeueLT Com 37 ThCn" panose="020B0406020202030204" pitchFamily="34" charset="0"/>
              </a:rPr>
              <a:t>Content Management Systems</a:t>
            </a:r>
          </a:p>
        </p:txBody>
      </p:sp>
    </p:spTree>
    <p:extLst>
      <p:ext uri="{BB962C8B-B14F-4D97-AF65-F5344CB8AC3E}">
        <p14:creationId xmlns:p14="http://schemas.microsoft.com/office/powerpoint/2010/main" val="18975530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21323" y="29845"/>
            <a:ext cx="10972800" cy="1325563"/>
          </a:xfrm>
        </p:spPr>
        <p:txBody>
          <a:bodyPr/>
          <a:lstStyle/>
          <a:p>
            <a:pPr algn="ctr"/>
            <a:r>
              <a:rPr lang="en-US" dirty="0">
                <a:latin typeface="HelveticaNeueLT Com 37 ThCn" panose="020B0406020202030204" pitchFamily="34" charset="0"/>
              </a:rPr>
              <a:t>Content Management Systems</a:t>
            </a:r>
          </a:p>
        </p:txBody>
      </p:sp>
      <p:graphicFrame>
        <p:nvGraphicFramePr>
          <p:cNvPr id="2" name="Object 1"/>
          <p:cNvGraphicFramePr>
            <a:graphicFrameLocks noChangeAspect="1"/>
          </p:cNvGraphicFramePr>
          <p:nvPr>
            <p:extLst>
              <p:ext uri="{D42A27DB-BD31-4B8C-83A1-F6EECF244321}">
                <p14:modId xmlns:p14="http://schemas.microsoft.com/office/powerpoint/2010/main" val="4113796904"/>
              </p:ext>
            </p:extLst>
          </p:nvPr>
        </p:nvGraphicFramePr>
        <p:xfrm>
          <a:off x="2043723" y="1355408"/>
          <a:ext cx="8128000" cy="3670300"/>
        </p:xfrm>
        <a:graphic>
          <a:graphicData uri="http://schemas.openxmlformats.org/presentationml/2006/ole">
            <mc:AlternateContent xmlns:mc="http://schemas.openxmlformats.org/markup-compatibility/2006">
              <mc:Choice xmlns:v="urn:schemas-microsoft-com:vml" Requires="v">
                <p:oleObj spid="_x0000_s8209" name="Image" r:id="rId3" imgW="18247320" imgH="8152200" progId="Photoshop.Image.16">
                  <p:embed/>
                </p:oleObj>
              </mc:Choice>
              <mc:Fallback>
                <p:oleObj name="Image" r:id="rId3" imgW="18247320" imgH="8152200" progId="Photoshop.Image.16">
                  <p:embed/>
                  <p:pic>
                    <p:nvPicPr>
                      <p:cNvPr id="0" name=""/>
                      <p:cNvPicPr/>
                      <p:nvPr/>
                    </p:nvPicPr>
                    <p:blipFill>
                      <a:blip r:embed="rId4"/>
                      <a:stretch>
                        <a:fillRect/>
                      </a:stretch>
                    </p:blipFill>
                    <p:spPr>
                      <a:xfrm>
                        <a:off x="2043723" y="1355408"/>
                        <a:ext cx="8128000" cy="3670300"/>
                      </a:xfrm>
                      <a:prstGeom prst="rect">
                        <a:avLst/>
                      </a:prstGeom>
                    </p:spPr>
                  </p:pic>
                </p:oleObj>
              </mc:Fallback>
            </mc:AlternateContent>
          </a:graphicData>
        </a:graphic>
      </p:graphicFrame>
      <p:sp>
        <p:nvSpPr>
          <p:cNvPr id="3" name="TextBox 2"/>
          <p:cNvSpPr txBox="1"/>
          <p:nvPr/>
        </p:nvSpPr>
        <p:spPr>
          <a:xfrm>
            <a:off x="3816310" y="5376986"/>
            <a:ext cx="4794005" cy="369332"/>
          </a:xfrm>
          <a:prstGeom prst="rect">
            <a:avLst/>
          </a:prstGeom>
          <a:noFill/>
        </p:spPr>
        <p:txBody>
          <a:bodyPr wrap="none" rtlCol="0">
            <a:spAutoFit/>
          </a:bodyPr>
          <a:lstStyle/>
          <a:p>
            <a:pPr algn="ctr"/>
            <a:r>
              <a:rPr lang="en-US" dirty="0"/>
              <a:t>Basic Formatting Available using WYSIWYG Editor</a:t>
            </a:r>
          </a:p>
        </p:txBody>
      </p:sp>
      <p:sp>
        <p:nvSpPr>
          <p:cNvPr id="4" name="TextBox 3"/>
          <p:cNvSpPr txBox="1"/>
          <p:nvPr/>
        </p:nvSpPr>
        <p:spPr>
          <a:xfrm>
            <a:off x="3688861" y="5912930"/>
            <a:ext cx="5002010" cy="369332"/>
          </a:xfrm>
          <a:prstGeom prst="rect">
            <a:avLst/>
          </a:prstGeom>
          <a:noFill/>
        </p:spPr>
        <p:txBody>
          <a:bodyPr wrap="none" rtlCol="0">
            <a:spAutoFit/>
          </a:bodyPr>
          <a:lstStyle/>
          <a:p>
            <a:pPr algn="ctr"/>
            <a:r>
              <a:rPr lang="en-US" dirty="0"/>
              <a:t>Most also have a “Text”, “HTML”, or “Source” Mode</a:t>
            </a:r>
          </a:p>
        </p:txBody>
      </p:sp>
    </p:spTree>
    <p:extLst>
      <p:ext uri="{BB962C8B-B14F-4D97-AF65-F5344CB8AC3E}">
        <p14:creationId xmlns:p14="http://schemas.microsoft.com/office/powerpoint/2010/main" val="820880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1323" y="22222"/>
            <a:ext cx="10961077" cy="1325563"/>
          </a:xfrm>
        </p:spPr>
        <p:txBody>
          <a:bodyPr>
            <a:normAutofit/>
          </a:bodyPr>
          <a:lstStyle/>
          <a:p>
            <a:pPr algn="ctr"/>
            <a:r>
              <a:rPr lang="en-US" dirty="0">
                <a:latin typeface="HelveticaNeueLT Com 37 ThCn" panose="020B0406020202030204" pitchFamily="34" charset="0"/>
              </a:rPr>
              <a:t>Early Public Websites (Yahoo.com)</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52117"/>
          <a:stretch/>
        </p:blipFill>
        <p:spPr>
          <a:xfrm>
            <a:off x="2093072" y="1615810"/>
            <a:ext cx="3479677" cy="455805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220" y="1615809"/>
            <a:ext cx="3060199" cy="4558060"/>
          </a:xfrm>
          <a:prstGeom prst="rect">
            <a:avLst/>
          </a:prstGeom>
        </p:spPr>
      </p:pic>
    </p:spTree>
    <p:extLst>
      <p:ext uri="{BB962C8B-B14F-4D97-AF65-F5344CB8AC3E}">
        <p14:creationId xmlns:p14="http://schemas.microsoft.com/office/powerpoint/2010/main" val="203676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21323" y="29845"/>
            <a:ext cx="10972800" cy="1325563"/>
          </a:xfrm>
        </p:spPr>
        <p:txBody>
          <a:bodyPr/>
          <a:lstStyle/>
          <a:p>
            <a:pPr algn="ctr"/>
            <a:r>
              <a:rPr lang="en-US" dirty="0">
                <a:latin typeface="HelveticaNeueLT Com 37 ThCn" panose="020B0406020202030204" pitchFamily="34" charset="0"/>
              </a:rPr>
              <a:t>Content Management Systems</a:t>
            </a:r>
          </a:p>
        </p:txBody>
      </p:sp>
      <p:sp>
        <p:nvSpPr>
          <p:cNvPr id="3" name="TextBox 2"/>
          <p:cNvSpPr txBox="1"/>
          <p:nvPr/>
        </p:nvSpPr>
        <p:spPr>
          <a:xfrm>
            <a:off x="2235200" y="5150339"/>
            <a:ext cx="7688259" cy="369332"/>
          </a:xfrm>
          <a:prstGeom prst="rect">
            <a:avLst/>
          </a:prstGeom>
          <a:noFill/>
        </p:spPr>
        <p:txBody>
          <a:bodyPr wrap="none" rtlCol="0">
            <a:spAutoFit/>
          </a:bodyPr>
          <a:lstStyle/>
          <a:p>
            <a:pPr algn="ctr"/>
            <a:r>
              <a:rPr lang="en-US" dirty="0"/>
              <a:t>Some CMS’s also allow you to access and modify the files from within the admin</a:t>
            </a:r>
          </a:p>
        </p:txBody>
      </p:sp>
      <p:sp>
        <p:nvSpPr>
          <p:cNvPr id="4" name="TextBox 3"/>
          <p:cNvSpPr txBox="1"/>
          <p:nvPr/>
        </p:nvSpPr>
        <p:spPr>
          <a:xfrm>
            <a:off x="3330660" y="5658340"/>
            <a:ext cx="5524974" cy="369332"/>
          </a:xfrm>
          <a:prstGeom prst="rect">
            <a:avLst/>
          </a:prstGeom>
          <a:noFill/>
        </p:spPr>
        <p:txBody>
          <a:bodyPr wrap="none" rtlCol="0">
            <a:spAutoFit/>
          </a:bodyPr>
          <a:lstStyle/>
          <a:p>
            <a:pPr algn="ctr"/>
            <a:r>
              <a:rPr lang="en-US" dirty="0"/>
              <a:t>This means you can create and modify however you wish</a:t>
            </a:r>
          </a:p>
        </p:txBody>
      </p:sp>
      <p:graphicFrame>
        <p:nvGraphicFramePr>
          <p:cNvPr id="5" name="Object 4"/>
          <p:cNvGraphicFramePr>
            <a:graphicFrameLocks noChangeAspect="1"/>
          </p:cNvGraphicFramePr>
          <p:nvPr>
            <p:extLst>
              <p:ext uri="{D42A27DB-BD31-4B8C-83A1-F6EECF244321}">
                <p14:modId xmlns:p14="http://schemas.microsoft.com/office/powerpoint/2010/main" val="483832402"/>
              </p:ext>
            </p:extLst>
          </p:nvPr>
        </p:nvGraphicFramePr>
        <p:xfrm>
          <a:off x="1516185" y="1615465"/>
          <a:ext cx="9153924" cy="3026873"/>
        </p:xfrm>
        <a:graphic>
          <a:graphicData uri="http://schemas.openxmlformats.org/presentationml/2006/ole">
            <mc:AlternateContent xmlns:mc="http://schemas.openxmlformats.org/markup-compatibility/2006">
              <mc:Choice xmlns:v="urn:schemas-microsoft-com:vml" Requires="v">
                <p:oleObj spid="_x0000_s9233" name="Image" r:id="rId3" imgW="24228360" imgH="7923600" progId="Photoshop.Image.16">
                  <p:embed/>
                </p:oleObj>
              </mc:Choice>
              <mc:Fallback>
                <p:oleObj name="Image" r:id="rId3" imgW="24228360" imgH="7923600" progId="Photoshop.Image.16">
                  <p:embed/>
                  <p:pic>
                    <p:nvPicPr>
                      <p:cNvPr id="0" name=""/>
                      <p:cNvPicPr/>
                      <p:nvPr/>
                    </p:nvPicPr>
                    <p:blipFill>
                      <a:blip r:embed="rId4"/>
                      <a:stretch>
                        <a:fillRect/>
                      </a:stretch>
                    </p:blipFill>
                    <p:spPr>
                      <a:xfrm>
                        <a:off x="1516185" y="1615465"/>
                        <a:ext cx="9153924" cy="3026873"/>
                      </a:xfrm>
                      <a:prstGeom prst="rect">
                        <a:avLst/>
                      </a:prstGeom>
                    </p:spPr>
                  </p:pic>
                </p:oleObj>
              </mc:Fallback>
            </mc:AlternateContent>
          </a:graphicData>
        </a:graphic>
      </p:graphicFrame>
    </p:spTree>
    <p:extLst>
      <p:ext uri="{BB962C8B-B14F-4D97-AF65-F5344CB8AC3E}">
        <p14:creationId xmlns:p14="http://schemas.microsoft.com/office/powerpoint/2010/main" val="2838598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21323" y="29845"/>
            <a:ext cx="10972800" cy="1325563"/>
          </a:xfrm>
        </p:spPr>
        <p:txBody>
          <a:bodyPr/>
          <a:lstStyle/>
          <a:p>
            <a:pPr algn="ctr"/>
            <a:r>
              <a:rPr lang="en-US" dirty="0">
                <a:latin typeface="HelveticaNeueLT Com 37 ThCn" panose="020B0406020202030204" pitchFamily="34" charset="0"/>
              </a:rPr>
              <a:t>Content Management Systems</a:t>
            </a:r>
          </a:p>
        </p:txBody>
      </p:sp>
      <p:pic>
        <p:nvPicPr>
          <p:cNvPr id="2" name="Picture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567939" y="1355408"/>
            <a:ext cx="6030709" cy="5079341"/>
          </a:xfrm>
          <a:prstGeom prst="rect">
            <a:avLst/>
          </a:prstGeom>
        </p:spPr>
      </p:pic>
      <p:pic>
        <p:nvPicPr>
          <p:cNvPr id="4" name="Picture 3"/>
          <p:cNvPicPr>
            <a:picLocks noChangeAspect="1"/>
          </p:cNvPicPr>
          <p:nvPr/>
        </p:nvPicPr>
        <p:blipFill>
          <a:blip r:embed="rId3"/>
          <a:stretch>
            <a:fillRect/>
          </a:stretch>
        </p:blipFill>
        <p:spPr>
          <a:xfrm>
            <a:off x="2882942" y="1630907"/>
            <a:ext cx="5388559" cy="3070748"/>
          </a:xfrm>
          <a:prstGeom prst="rect">
            <a:avLst/>
          </a:prstGeom>
        </p:spPr>
      </p:pic>
      <p:pic>
        <p:nvPicPr>
          <p:cNvPr id="3" name="Picture 2"/>
          <p:cNvPicPr>
            <a:picLocks noChangeAspect="1"/>
          </p:cNvPicPr>
          <p:nvPr/>
        </p:nvPicPr>
        <p:blipFill>
          <a:blip r:embed="rId4"/>
          <a:stretch>
            <a:fillRect/>
          </a:stretch>
        </p:blipFill>
        <p:spPr>
          <a:xfrm>
            <a:off x="4239565" y="1630907"/>
            <a:ext cx="2675312" cy="3145809"/>
          </a:xfrm>
          <a:prstGeom prst="rect">
            <a:avLst/>
          </a:prstGeom>
        </p:spPr>
      </p:pic>
    </p:spTree>
    <p:extLst>
      <p:ext uri="{BB962C8B-B14F-4D97-AF65-F5344CB8AC3E}">
        <p14:creationId xmlns:p14="http://schemas.microsoft.com/office/powerpoint/2010/main" val="22863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21323" y="29845"/>
            <a:ext cx="10972800" cy="1325563"/>
          </a:xfrm>
        </p:spPr>
        <p:txBody>
          <a:bodyPr/>
          <a:lstStyle/>
          <a:p>
            <a:pPr algn="ctr"/>
            <a:r>
              <a:rPr lang="en-US" dirty="0">
                <a:latin typeface="HelveticaNeueLT Com 37 ThCn" panose="020B0406020202030204" pitchFamily="34" charset="0"/>
              </a:rPr>
              <a:t>Content Management Systems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685169" y="1233766"/>
            <a:ext cx="6677661" cy="5624234"/>
          </a:xfrm>
          <a:prstGeom prst="rect">
            <a:avLst/>
          </a:prstGeom>
        </p:spPr>
      </p:pic>
      <p:pic>
        <p:nvPicPr>
          <p:cNvPr id="5" name="Picture 4"/>
          <p:cNvPicPr>
            <a:picLocks noChangeAspect="1"/>
          </p:cNvPicPr>
          <p:nvPr/>
        </p:nvPicPr>
        <p:blipFill>
          <a:blip r:embed="rId3"/>
          <a:stretch>
            <a:fillRect/>
          </a:stretch>
        </p:blipFill>
        <p:spPr>
          <a:xfrm>
            <a:off x="3032369" y="1587209"/>
            <a:ext cx="5982918" cy="3410794"/>
          </a:xfrm>
          <a:prstGeom prst="rect">
            <a:avLst/>
          </a:prstGeom>
        </p:spPr>
      </p:pic>
      <p:pic>
        <p:nvPicPr>
          <p:cNvPr id="9" name="Picture 8"/>
          <p:cNvPicPr>
            <a:picLocks noChangeAspect="1"/>
          </p:cNvPicPr>
          <p:nvPr/>
        </p:nvPicPr>
        <p:blipFill>
          <a:blip r:embed="rId4"/>
          <a:stretch>
            <a:fillRect/>
          </a:stretch>
        </p:blipFill>
        <p:spPr>
          <a:xfrm>
            <a:off x="3032369" y="1585432"/>
            <a:ext cx="5982918" cy="3412571"/>
          </a:xfrm>
          <a:prstGeom prst="rect">
            <a:avLst/>
          </a:prstGeom>
        </p:spPr>
      </p:pic>
    </p:spTree>
    <p:extLst>
      <p:ext uri="{BB962C8B-B14F-4D97-AF65-F5344CB8AC3E}">
        <p14:creationId xmlns:p14="http://schemas.microsoft.com/office/powerpoint/2010/main" val="57543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21323" y="29845"/>
            <a:ext cx="10972800" cy="1325563"/>
          </a:xfrm>
        </p:spPr>
        <p:txBody>
          <a:bodyPr/>
          <a:lstStyle/>
          <a:p>
            <a:pPr algn="ctr"/>
            <a:r>
              <a:rPr lang="en-US" dirty="0">
                <a:latin typeface="HelveticaNeueLT Com 37 ThCn" panose="020B0406020202030204" pitchFamily="34" charset="0"/>
              </a:rPr>
              <a:t>Content Management Systems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685169" y="1233766"/>
            <a:ext cx="6677661" cy="5624234"/>
          </a:xfrm>
          <a:prstGeom prst="rect">
            <a:avLst/>
          </a:prstGeom>
        </p:spPr>
      </p:pic>
      <p:pic>
        <p:nvPicPr>
          <p:cNvPr id="5" name="Picture 4"/>
          <p:cNvPicPr>
            <a:picLocks noChangeAspect="1"/>
          </p:cNvPicPr>
          <p:nvPr/>
        </p:nvPicPr>
        <p:blipFill>
          <a:blip r:embed="rId3"/>
          <a:stretch>
            <a:fillRect/>
          </a:stretch>
        </p:blipFill>
        <p:spPr>
          <a:xfrm>
            <a:off x="3029248" y="1547446"/>
            <a:ext cx="5988102" cy="3407508"/>
          </a:xfrm>
          <a:prstGeom prst="rect">
            <a:avLst/>
          </a:prstGeom>
        </p:spPr>
      </p:pic>
      <p:pic>
        <p:nvPicPr>
          <p:cNvPr id="9" name="Picture 8"/>
          <p:cNvPicPr>
            <a:picLocks noChangeAspect="1"/>
          </p:cNvPicPr>
          <p:nvPr/>
        </p:nvPicPr>
        <p:blipFill>
          <a:blip r:embed="rId4"/>
          <a:stretch>
            <a:fillRect/>
          </a:stretch>
        </p:blipFill>
        <p:spPr>
          <a:xfrm>
            <a:off x="3029248" y="1547015"/>
            <a:ext cx="5988102" cy="3407939"/>
          </a:xfrm>
          <a:prstGeom prst="rect">
            <a:avLst/>
          </a:prstGeom>
        </p:spPr>
      </p:pic>
    </p:spTree>
    <p:extLst>
      <p:ext uri="{BB962C8B-B14F-4D97-AF65-F5344CB8AC3E}">
        <p14:creationId xmlns:p14="http://schemas.microsoft.com/office/powerpoint/2010/main" val="392440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307601" y="2038854"/>
            <a:ext cx="7399107" cy="557131"/>
          </a:xfrm>
        </p:spPr>
        <p:txBody>
          <a:bodyPr>
            <a:normAutofit/>
          </a:bodyPr>
          <a:lstStyle/>
          <a:p>
            <a:pPr marL="0" indent="0" algn="ctr">
              <a:buNone/>
            </a:pPr>
            <a:r>
              <a:rPr lang="en-US" sz="1800" dirty="0">
                <a:latin typeface="HelveticaNeueLT Com 37 ThCn" panose="020B0406020202030204" pitchFamily="34" charset="0"/>
              </a:rPr>
              <a:t>Why do I need to know HTML / CSS if I’m using a CMS? </a:t>
            </a:r>
          </a:p>
        </p:txBody>
      </p:sp>
      <p:sp>
        <p:nvSpPr>
          <p:cNvPr id="5" name="Title 1"/>
          <p:cNvSpPr txBox="1">
            <a:spLocks/>
          </p:cNvSpPr>
          <p:nvPr/>
        </p:nvSpPr>
        <p:spPr>
          <a:xfrm>
            <a:off x="526496" y="1126369"/>
            <a:ext cx="1096131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400" b="1" dirty="0">
                <a:latin typeface="HelveticaNeueLT Com 37 ThCn" panose="020B0406020202030204" pitchFamily="34" charset="0"/>
              </a:rPr>
              <a:t>Why is this Important?</a:t>
            </a:r>
          </a:p>
        </p:txBody>
      </p:sp>
      <p:sp>
        <p:nvSpPr>
          <p:cNvPr id="6" name="Title 1"/>
          <p:cNvSpPr>
            <a:spLocks noGrp="1"/>
          </p:cNvSpPr>
          <p:nvPr>
            <p:ph type="title"/>
          </p:nvPr>
        </p:nvSpPr>
        <p:spPr>
          <a:xfrm>
            <a:off x="621323" y="29845"/>
            <a:ext cx="10972800" cy="1325563"/>
          </a:xfrm>
        </p:spPr>
        <p:txBody>
          <a:bodyPr/>
          <a:lstStyle/>
          <a:p>
            <a:pPr algn="ctr"/>
            <a:r>
              <a:rPr lang="en-US" dirty="0">
                <a:latin typeface="HelveticaNeueLT Com 37 ThCn" panose="020B0406020202030204" pitchFamily="34" charset="0"/>
              </a:rPr>
              <a:t>Content Management Systems</a:t>
            </a:r>
          </a:p>
        </p:txBody>
      </p:sp>
      <p:sp>
        <p:nvSpPr>
          <p:cNvPr id="2" name="TextBox 1"/>
          <p:cNvSpPr txBox="1"/>
          <p:nvPr/>
        </p:nvSpPr>
        <p:spPr>
          <a:xfrm>
            <a:off x="4299306" y="3269890"/>
            <a:ext cx="2890984" cy="369332"/>
          </a:xfrm>
          <a:prstGeom prst="rect">
            <a:avLst/>
          </a:prstGeom>
          <a:noFill/>
        </p:spPr>
        <p:txBody>
          <a:bodyPr wrap="none" rtlCol="0">
            <a:spAutoFit/>
          </a:bodyPr>
          <a:lstStyle/>
          <a:p>
            <a:pPr algn="ctr"/>
            <a:r>
              <a:rPr lang="en-US" dirty="0"/>
              <a:t>Understand how things work</a:t>
            </a:r>
          </a:p>
        </p:txBody>
      </p:sp>
      <p:sp>
        <p:nvSpPr>
          <p:cNvPr id="3" name="TextBox 2"/>
          <p:cNvSpPr txBox="1"/>
          <p:nvPr/>
        </p:nvSpPr>
        <p:spPr>
          <a:xfrm>
            <a:off x="4315272" y="4197938"/>
            <a:ext cx="2859052" cy="369332"/>
          </a:xfrm>
          <a:prstGeom prst="rect">
            <a:avLst/>
          </a:prstGeom>
          <a:noFill/>
        </p:spPr>
        <p:txBody>
          <a:bodyPr wrap="none" rtlCol="0">
            <a:spAutoFit/>
          </a:bodyPr>
          <a:lstStyle/>
          <a:p>
            <a:pPr algn="ctr"/>
            <a:r>
              <a:rPr lang="en-US" dirty="0"/>
              <a:t>Modify / Extend / Customize</a:t>
            </a:r>
          </a:p>
        </p:txBody>
      </p:sp>
      <p:sp>
        <p:nvSpPr>
          <p:cNvPr id="7" name="TextBox 6"/>
          <p:cNvSpPr txBox="1"/>
          <p:nvPr/>
        </p:nvSpPr>
        <p:spPr>
          <a:xfrm>
            <a:off x="4778732" y="5125986"/>
            <a:ext cx="1932132" cy="369332"/>
          </a:xfrm>
          <a:prstGeom prst="rect">
            <a:avLst/>
          </a:prstGeom>
          <a:noFill/>
        </p:spPr>
        <p:txBody>
          <a:bodyPr wrap="none" rtlCol="0">
            <a:spAutoFit/>
          </a:bodyPr>
          <a:lstStyle/>
          <a:p>
            <a:pPr algn="ctr"/>
            <a:r>
              <a:rPr lang="en-US" dirty="0"/>
              <a:t>Make it your own </a:t>
            </a:r>
          </a:p>
        </p:txBody>
      </p:sp>
    </p:spTree>
    <p:extLst>
      <p:ext uri="{BB962C8B-B14F-4D97-AF65-F5344CB8AC3E}">
        <p14:creationId xmlns:p14="http://schemas.microsoft.com/office/powerpoint/2010/main" val="1679257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301" y="29845"/>
            <a:ext cx="10960274" cy="1325563"/>
          </a:xfrm>
        </p:spPr>
        <p:txBody>
          <a:bodyPr/>
          <a:lstStyle/>
          <a:p>
            <a:pPr algn="ctr"/>
            <a:r>
              <a:rPr lang="en-US" dirty="0">
                <a:latin typeface="HelveticaNeueLT Com 37 ThCn" panose="020B0406020202030204" pitchFamily="34" charset="0"/>
              </a:rPr>
              <a:t>Questions? </a:t>
            </a:r>
          </a:p>
        </p:txBody>
      </p:sp>
      <p:sp>
        <p:nvSpPr>
          <p:cNvPr id="3" name="Content Placeholder 2"/>
          <p:cNvSpPr>
            <a:spLocks noGrp="1"/>
          </p:cNvSpPr>
          <p:nvPr>
            <p:ph idx="1"/>
          </p:nvPr>
        </p:nvSpPr>
        <p:spPr>
          <a:xfrm>
            <a:off x="626301" y="1244835"/>
            <a:ext cx="10960274" cy="810895"/>
          </a:xfrm>
        </p:spPr>
        <p:txBody>
          <a:bodyPr>
            <a:normAutofit fontScale="92500" lnSpcReduction="10000"/>
          </a:bodyPr>
          <a:lstStyle/>
          <a:p>
            <a:pPr marL="0" indent="0" algn="ctr">
              <a:buNone/>
            </a:pPr>
            <a:r>
              <a:rPr lang="en-US" sz="3500" dirty="0">
                <a:latin typeface="HelveticaNeueLT Com 37 ThCn" panose="020B0406020202030204" pitchFamily="34" charset="0"/>
              </a:rPr>
              <a:t>Interested in Talking More or Have A Question?</a:t>
            </a:r>
            <a:br>
              <a:rPr lang="en-US" dirty="0">
                <a:latin typeface="HelveticaNeueLT Com 37 ThCn" panose="020B0406020202030204" pitchFamily="34" charset="0"/>
              </a:rPr>
            </a:br>
            <a:endParaRPr lang="en-US" dirty="0">
              <a:latin typeface="HelveticaNeueLT Com 37 ThCn" panose="020B0406020202030204" pitchFamily="34" charset="0"/>
            </a:endParaRPr>
          </a:p>
        </p:txBody>
      </p:sp>
      <p:sp>
        <p:nvSpPr>
          <p:cNvPr id="4" name="TextBox 3"/>
          <p:cNvSpPr txBox="1"/>
          <p:nvPr/>
        </p:nvSpPr>
        <p:spPr>
          <a:xfrm>
            <a:off x="458861" y="4438155"/>
            <a:ext cx="4288504" cy="954107"/>
          </a:xfrm>
          <a:prstGeom prst="rect">
            <a:avLst/>
          </a:prstGeom>
          <a:noFill/>
        </p:spPr>
        <p:txBody>
          <a:bodyPr wrap="square" rtlCol="0">
            <a:spAutoFit/>
          </a:bodyPr>
          <a:lstStyle/>
          <a:p>
            <a:pPr algn="ctr"/>
            <a:r>
              <a:rPr lang="en-US" sz="2800" b="1" dirty="0">
                <a:latin typeface="HelveticaNeueLT Com 37 ThCn" panose="020B0406020202030204" pitchFamily="34" charset="0"/>
              </a:rPr>
              <a:t>Email: </a:t>
            </a:r>
            <a:r>
              <a:rPr lang="en-US" sz="2800" dirty="0">
                <a:latin typeface="HelveticaNeueLT Com 37 ThCn" panose="020B0406020202030204" pitchFamily="34" charset="0"/>
              </a:rPr>
              <a:t>MCharron@ArtifexTech.com</a:t>
            </a:r>
          </a:p>
          <a:p>
            <a:pPr algn="ctr"/>
            <a:r>
              <a:rPr lang="en-US" sz="2800" b="1" dirty="0">
                <a:latin typeface="HelveticaNeueLT Com 37 ThCn" panose="020B0406020202030204" pitchFamily="34" charset="0"/>
              </a:rPr>
              <a:t>Twitter</a:t>
            </a:r>
            <a:r>
              <a:rPr lang="en-US" sz="2800" dirty="0">
                <a:latin typeface="HelveticaNeueLT Com 37 ThCn" panose="020B0406020202030204" pitchFamily="34" charset="0"/>
              </a:rPr>
              <a:t>:  </a:t>
            </a:r>
            <a:r>
              <a:rPr lang="en-US" sz="2800" dirty="0">
                <a:solidFill>
                  <a:schemeClr val="accent1"/>
                </a:solidFill>
                <a:latin typeface="HelveticaNeueLT Com 37 ThCn" panose="020B0406020202030204" pitchFamily="34" charset="0"/>
              </a:rPr>
              <a:t>@</a:t>
            </a:r>
            <a:r>
              <a:rPr lang="en-US" sz="2800" dirty="0" err="1">
                <a:solidFill>
                  <a:schemeClr val="accent1"/>
                </a:solidFill>
                <a:latin typeface="HelveticaNeueLT Com 37 ThCn" panose="020B0406020202030204" pitchFamily="34" charset="0"/>
              </a:rPr>
              <a:t>TheMattCharron</a:t>
            </a:r>
            <a:endParaRPr lang="en-US" sz="2800" dirty="0">
              <a:solidFill>
                <a:schemeClr val="accent1"/>
              </a:solidFill>
              <a:latin typeface="HelveticaNeueLT Com 37 ThCn" panose="020B0406020202030204" pitchFamily="34" charset="0"/>
            </a:endParaRPr>
          </a:p>
        </p:txBody>
      </p:sp>
      <p:sp>
        <p:nvSpPr>
          <p:cNvPr id="5" name="TextBox 4"/>
          <p:cNvSpPr txBox="1"/>
          <p:nvPr/>
        </p:nvSpPr>
        <p:spPr>
          <a:xfrm>
            <a:off x="7649736" y="4497435"/>
            <a:ext cx="3936840" cy="1846659"/>
          </a:xfrm>
          <a:prstGeom prst="rect">
            <a:avLst/>
          </a:prstGeom>
          <a:noFill/>
        </p:spPr>
        <p:txBody>
          <a:bodyPr wrap="square" rtlCol="0">
            <a:spAutoFit/>
          </a:bodyPr>
          <a:lstStyle/>
          <a:p>
            <a:pPr algn="ctr"/>
            <a:r>
              <a:rPr lang="en-US" sz="2800" b="1" dirty="0">
                <a:latin typeface="HelveticaNeueLT Com 37 ThCn" panose="020B0406020202030204" pitchFamily="34" charset="0"/>
              </a:rPr>
              <a:t>Email:</a:t>
            </a:r>
            <a:r>
              <a:rPr lang="en-US" sz="2800" dirty="0">
                <a:latin typeface="HelveticaNeueLT Com 37 ThCn" panose="020B0406020202030204" pitchFamily="34" charset="0"/>
              </a:rPr>
              <a:t> PDuffy@ArtifexTech.com</a:t>
            </a:r>
          </a:p>
          <a:p>
            <a:pPr algn="ctr"/>
            <a:r>
              <a:rPr lang="en-US" sz="2800" b="1" dirty="0">
                <a:latin typeface="HelveticaNeueLT Com 37 ThCn" panose="020B0406020202030204" pitchFamily="34" charset="0"/>
              </a:rPr>
              <a:t>Twitter:</a:t>
            </a:r>
            <a:r>
              <a:rPr lang="en-US" sz="2800" dirty="0">
                <a:latin typeface="HelveticaNeueLT Com 37 ThCn" panose="020B0406020202030204" pitchFamily="34" charset="0"/>
              </a:rPr>
              <a:t> </a:t>
            </a:r>
            <a:r>
              <a:rPr lang="en-US" sz="2800" dirty="0">
                <a:solidFill>
                  <a:schemeClr val="accent1"/>
                </a:solidFill>
                <a:latin typeface="HelveticaNeueLT Com 37 ThCn" panose="020B0406020202030204" pitchFamily="34" charset="0"/>
              </a:rPr>
              <a:t>@ThePDuffy3</a:t>
            </a:r>
          </a:p>
          <a:p>
            <a:pPr algn="ctr"/>
            <a:r>
              <a:rPr lang="en-US" sz="2800" b="1" dirty="0">
                <a:latin typeface="HelveticaNeueLT Com 37 ThCn" panose="020B0406020202030204" pitchFamily="34" charset="0"/>
              </a:rPr>
              <a:t>Blog:</a:t>
            </a:r>
            <a:r>
              <a:rPr lang="en-US" sz="2800" dirty="0">
                <a:latin typeface="HelveticaNeueLT Com 37 ThCn" panose="020B0406020202030204" pitchFamily="34" charset="0"/>
              </a:rPr>
              <a:t> bit.ly/</a:t>
            </a:r>
            <a:r>
              <a:rPr lang="en-US" sz="2800" dirty="0" err="1">
                <a:latin typeface="HelveticaNeueLT Com 37 ThCn" panose="020B0406020202030204" pitchFamily="34" charset="0"/>
              </a:rPr>
              <a:t>paulduffy</a:t>
            </a:r>
            <a:endParaRPr lang="en-US" sz="2800" dirty="0">
              <a:latin typeface="HelveticaNeueLT Com 37 ThCn" panose="020B0406020202030204" pitchFamily="34" charset="0"/>
            </a:endParaRPr>
          </a:p>
          <a:p>
            <a:pPr algn="ctr"/>
            <a:endParaRPr lang="en-US" sz="2800" dirty="0"/>
          </a:p>
        </p:txBody>
      </p:sp>
      <p:pic>
        <p:nvPicPr>
          <p:cNvPr id="9" name="Picture 8"/>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555613" y="1878922"/>
            <a:ext cx="2095001" cy="2095001"/>
          </a:xfrm>
          <a:prstGeom prst="rect">
            <a:avLst/>
          </a:prstGeom>
        </p:spPr>
      </p:pic>
      <p:pic>
        <p:nvPicPr>
          <p:cNvPr id="10" name="Pictur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570656" y="1878921"/>
            <a:ext cx="2095001" cy="2095001"/>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70046" y="6001444"/>
            <a:ext cx="3272783" cy="685299"/>
          </a:xfrm>
          <a:prstGeom prst="rect">
            <a:avLst/>
          </a:prstGeom>
        </p:spPr>
      </p:pic>
      <p:sp>
        <p:nvSpPr>
          <p:cNvPr id="12" name="Rectangle 11"/>
          <p:cNvSpPr/>
          <p:nvPr/>
        </p:nvSpPr>
        <p:spPr>
          <a:xfrm>
            <a:off x="8885680" y="3972976"/>
            <a:ext cx="1464953" cy="553998"/>
          </a:xfrm>
          <a:prstGeom prst="rect">
            <a:avLst/>
          </a:prstGeom>
        </p:spPr>
        <p:txBody>
          <a:bodyPr wrap="none">
            <a:spAutoFit/>
          </a:bodyPr>
          <a:lstStyle/>
          <a:p>
            <a:r>
              <a:rPr lang="en-US" sz="3000" b="1" dirty="0">
                <a:latin typeface="HelveticaNeueLT Com 37 ThCn" panose="020B0406020202030204" pitchFamily="34" charset="0"/>
              </a:rPr>
              <a:t>Paul Duffy</a:t>
            </a:r>
          </a:p>
        </p:txBody>
      </p:sp>
      <p:sp>
        <p:nvSpPr>
          <p:cNvPr id="13" name="Rectangle 12"/>
          <p:cNvSpPr/>
          <p:nvPr/>
        </p:nvSpPr>
        <p:spPr>
          <a:xfrm>
            <a:off x="1635541" y="3978054"/>
            <a:ext cx="1935145" cy="553998"/>
          </a:xfrm>
          <a:prstGeom prst="rect">
            <a:avLst/>
          </a:prstGeom>
        </p:spPr>
        <p:txBody>
          <a:bodyPr wrap="none">
            <a:spAutoFit/>
          </a:bodyPr>
          <a:lstStyle/>
          <a:p>
            <a:r>
              <a:rPr lang="en-US" sz="3000" b="1" dirty="0">
                <a:latin typeface="HelveticaNeueLT Com 37 ThCn" panose="020B0406020202030204" pitchFamily="34" charset="0"/>
              </a:rPr>
              <a:t>Matt Charron </a:t>
            </a:r>
          </a:p>
        </p:txBody>
      </p:sp>
    </p:spTree>
    <p:extLst>
      <p:ext uri="{BB962C8B-B14F-4D97-AF65-F5344CB8AC3E}">
        <p14:creationId xmlns:p14="http://schemas.microsoft.com/office/powerpoint/2010/main" val="40811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05"/>
            <a:ext cx="10515600" cy="1325563"/>
          </a:xfrm>
        </p:spPr>
        <p:txBody>
          <a:bodyPr/>
          <a:lstStyle/>
          <a:p>
            <a:pPr algn="ctr"/>
            <a:r>
              <a:rPr lang="en-US" dirty="0">
                <a:latin typeface="HelveticaNeueLT Com 37 ThCn" panose="020B0406020202030204" pitchFamily="34" charset="0"/>
              </a:rPr>
              <a:t>Early HTML Tags</a:t>
            </a:r>
          </a:p>
        </p:txBody>
      </p:sp>
      <p:sp>
        <p:nvSpPr>
          <p:cNvPr id="7" name="TextBox 6"/>
          <p:cNvSpPr txBox="1"/>
          <p:nvPr/>
        </p:nvSpPr>
        <p:spPr>
          <a:xfrm>
            <a:off x="1527522" y="1409786"/>
            <a:ext cx="3444240" cy="4524315"/>
          </a:xfrm>
          <a:prstGeom prst="rect">
            <a:avLst/>
          </a:prstGeom>
          <a:noFill/>
        </p:spPr>
        <p:txBody>
          <a:bodyPr wrap="square" rtlCol="0">
            <a:spAutoFit/>
          </a:bodyPr>
          <a:lstStyle/>
          <a:p>
            <a:r>
              <a:rPr lang="en-US" dirty="0">
                <a:hlinkClick r:id="rId2"/>
              </a:rPr>
              <a:t>&lt;!--&gt;</a:t>
            </a:r>
            <a:r>
              <a:rPr lang="en-US" dirty="0"/>
              <a:t> Comment </a:t>
            </a:r>
            <a:br>
              <a:rPr lang="en-US" dirty="0"/>
            </a:br>
            <a:r>
              <a:rPr lang="en-US" dirty="0">
                <a:hlinkClick r:id="rId3"/>
              </a:rPr>
              <a:t>&lt;~&amp;</a:t>
            </a:r>
            <a:r>
              <a:rPr lang="en-US" dirty="0" err="1">
                <a:hlinkClick r:id="rId3"/>
              </a:rPr>
              <a:t>lt</a:t>
            </a:r>
            <a:r>
              <a:rPr lang="en-US" dirty="0">
                <a:hlinkClick r:id="rId3"/>
              </a:rPr>
              <a:t>&gt;</a:t>
            </a:r>
            <a:r>
              <a:rPr lang="en-US" dirty="0"/>
              <a:t> Escape Sequences </a:t>
            </a:r>
            <a:br>
              <a:rPr lang="en-US" dirty="0"/>
            </a:br>
            <a:r>
              <a:rPr lang="en-US" dirty="0">
                <a:hlinkClick r:id="rId4"/>
              </a:rPr>
              <a:t>&lt;A&gt;</a:t>
            </a:r>
            <a:r>
              <a:rPr lang="en-US" dirty="0"/>
              <a:t> Anchor </a:t>
            </a:r>
            <a:br>
              <a:rPr lang="en-US" dirty="0"/>
            </a:br>
            <a:r>
              <a:rPr lang="en-US" dirty="0">
                <a:hlinkClick r:id="rId5"/>
              </a:rPr>
              <a:t>&lt;ADDRESS&gt;</a:t>
            </a:r>
            <a:r>
              <a:rPr lang="en-US" dirty="0"/>
              <a:t> Address </a:t>
            </a:r>
            <a:br>
              <a:rPr lang="en-US" dirty="0"/>
            </a:br>
            <a:r>
              <a:rPr lang="en-US" dirty="0">
                <a:hlinkClick r:id="rId6"/>
              </a:rPr>
              <a:t>&lt;B&gt;</a:t>
            </a:r>
            <a:r>
              <a:rPr lang="en-US" dirty="0"/>
              <a:t> Bold </a:t>
            </a:r>
            <a:br>
              <a:rPr lang="en-US" dirty="0"/>
            </a:br>
            <a:r>
              <a:rPr lang="en-US" dirty="0">
                <a:hlinkClick r:id="rId7"/>
              </a:rPr>
              <a:t>&lt;BASE&gt;</a:t>
            </a:r>
            <a:r>
              <a:rPr lang="en-US" dirty="0"/>
              <a:t> Base </a:t>
            </a:r>
            <a:br>
              <a:rPr lang="en-US" dirty="0"/>
            </a:br>
            <a:r>
              <a:rPr lang="en-US" dirty="0">
                <a:hlinkClick r:id="rId8"/>
              </a:rPr>
              <a:t>&lt;BLOCKQUOTE&gt;</a:t>
            </a:r>
            <a:r>
              <a:rPr lang="en-US" dirty="0"/>
              <a:t> Block Quote </a:t>
            </a:r>
            <a:br>
              <a:rPr lang="en-US" dirty="0"/>
            </a:br>
            <a:r>
              <a:rPr lang="en-US" dirty="0">
                <a:hlinkClick r:id="rId9"/>
              </a:rPr>
              <a:t>&lt;BODY&gt;</a:t>
            </a:r>
            <a:r>
              <a:rPr lang="en-US" dirty="0"/>
              <a:t> Body </a:t>
            </a:r>
            <a:br>
              <a:rPr lang="en-US" dirty="0"/>
            </a:br>
            <a:r>
              <a:rPr lang="en-US" dirty="0">
                <a:hlinkClick r:id="rId10"/>
              </a:rPr>
              <a:t>&lt;BR&gt;</a:t>
            </a:r>
            <a:r>
              <a:rPr lang="en-US" dirty="0"/>
              <a:t> Line Break </a:t>
            </a:r>
            <a:br>
              <a:rPr lang="en-US" dirty="0"/>
            </a:br>
            <a:r>
              <a:rPr lang="en-US" dirty="0">
                <a:hlinkClick r:id="rId11"/>
              </a:rPr>
              <a:t>&lt;CITE&gt;</a:t>
            </a:r>
            <a:r>
              <a:rPr lang="en-US" dirty="0"/>
              <a:t> Citation </a:t>
            </a:r>
            <a:br>
              <a:rPr lang="en-US" dirty="0"/>
            </a:br>
            <a:r>
              <a:rPr lang="en-US" dirty="0">
                <a:hlinkClick r:id="rId12"/>
              </a:rPr>
              <a:t>&lt;CODE&gt;</a:t>
            </a:r>
            <a:r>
              <a:rPr lang="en-US" dirty="0"/>
              <a:t> Code </a:t>
            </a:r>
            <a:br>
              <a:rPr lang="en-US" dirty="0"/>
            </a:br>
            <a:r>
              <a:rPr lang="en-US" dirty="0">
                <a:hlinkClick r:id="rId13"/>
              </a:rPr>
              <a:t>&lt;DIR&gt;</a:t>
            </a:r>
            <a:r>
              <a:rPr lang="en-US" dirty="0"/>
              <a:t> Directory List </a:t>
            </a:r>
            <a:br>
              <a:rPr lang="en-US" dirty="0"/>
            </a:br>
            <a:r>
              <a:rPr lang="en-US" dirty="0">
                <a:hlinkClick r:id="rId14"/>
              </a:rPr>
              <a:t>&lt;DL&gt;</a:t>
            </a:r>
            <a:r>
              <a:rPr lang="en-US" dirty="0"/>
              <a:t> Definition List </a:t>
            </a:r>
            <a:br>
              <a:rPr lang="en-US" dirty="0"/>
            </a:br>
            <a:r>
              <a:rPr lang="en-US" dirty="0">
                <a:hlinkClick r:id="rId15"/>
              </a:rPr>
              <a:t>&lt;EM&gt;</a:t>
            </a:r>
            <a:r>
              <a:rPr lang="en-US" dirty="0"/>
              <a:t> Emphasized </a:t>
            </a:r>
          </a:p>
          <a:p>
            <a:r>
              <a:rPr lang="en-US" dirty="0">
                <a:hlinkClick r:id="rId16"/>
              </a:rPr>
              <a:t>&lt;FORM&gt;</a:t>
            </a:r>
            <a:r>
              <a:rPr lang="en-US" dirty="0"/>
              <a:t> Form</a:t>
            </a:r>
            <a:br>
              <a:rPr lang="en-US" dirty="0"/>
            </a:br>
            <a:endParaRPr lang="en-US" dirty="0"/>
          </a:p>
        </p:txBody>
      </p:sp>
      <p:sp>
        <p:nvSpPr>
          <p:cNvPr id="8" name="TextBox 7"/>
          <p:cNvSpPr txBox="1"/>
          <p:nvPr/>
        </p:nvSpPr>
        <p:spPr>
          <a:xfrm>
            <a:off x="4873814" y="1409786"/>
            <a:ext cx="3444240" cy="5355312"/>
          </a:xfrm>
          <a:prstGeom prst="rect">
            <a:avLst/>
          </a:prstGeom>
          <a:noFill/>
        </p:spPr>
        <p:txBody>
          <a:bodyPr wrap="square" rtlCol="0">
            <a:spAutoFit/>
          </a:bodyPr>
          <a:lstStyle/>
          <a:p>
            <a:r>
              <a:rPr lang="en-US" dirty="0">
                <a:hlinkClick r:id="rId17"/>
              </a:rPr>
              <a:t>&lt;H1&gt;</a:t>
            </a:r>
            <a:r>
              <a:rPr lang="en-US" dirty="0"/>
              <a:t> Heading 1 </a:t>
            </a:r>
            <a:br>
              <a:rPr lang="en-US" dirty="0"/>
            </a:br>
            <a:r>
              <a:rPr lang="en-US" dirty="0">
                <a:hlinkClick r:id="rId18"/>
              </a:rPr>
              <a:t>&lt;H2&gt;</a:t>
            </a:r>
            <a:r>
              <a:rPr lang="en-US" dirty="0"/>
              <a:t> Heading 2 </a:t>
            </a:r>
            <a:br>
              <a:rPr lang="en-US" dirty="0"/>
            </a:br>
            <a:r>
              <a:rPr lang="en-US" dirty="0">
                <a:hlinkClick r:id="rId19"/>
              </a:rPr>
              <a:t>&lt;H3&gt;</a:t>
            </a:r>
            <a:r>
              <a:rPr lang="en-US" dirty="0"/>
              <a:t> Heading 3 </a:t>
            </a:r>
            <a:br>
              <a:rPr lang="en-US" dirty="0"/>
            </a:br>
            <a:r>
              <a:rPr lang="en-US" dirty="0">
                <a:hlinkClick r:id="rId20"/>
              </a:rPr>
              <a:t>&lt;H4&gt;</a:t>
            </a:r>
            <a:r>
              <a:rPr lang="en-US" dirty="0"/>
              <a:t> Heading 4 </a:t>
            </a:r>
            <a:br>
              <a:rPr lang="en-US" dirty="0"/>
            </a:br>
            <a:r>
              <a:rPr lang="en-US" dirty="0">
                <a:hlinkClick r:id="rId21"/>
              </a:rPr>
              <a:t>&lt;H5&gt;</a:t>
            </a:r>
            <a:r>
              <a:rPr lang="en-US" dirty="0"/>
              <a:t> Heading 5 </a:t>
            </a:r>
            <a:br>
              <a:rPr lang="en-US" dirty="0"/>
            </a:br>
            <a:r>
              <a:rPr lang="en-US" dirty="0">
                <a:hlinkClick r:id="rId22"/>
              </a:rPr>
              <a:t>&lt;H6&gt;</a:t>
            </a:r>
            <a:r>
              <a:rPr lang="en-US" dirty="0"/>
              <a:t> Heading 6 </a:t>
            </a:r>
            <a:endParaRPr lang="en-US" dirty="0">
              <a:hlinkClick r:id="rId23"/>
            </a:endParaRPr>
          </a:p>
          <a:p>
            <a:r>
              <a:rPr lang="en-US" dirty="0">
                <a:hlinkClick r:id="rId23"/>
              </a:rPr>
              <a:t>&lt;HEAD&gt;</a:t>
            </a:r>
            <a:r>
              <a:rPr lang="en-US" dirty="0"/>
              <a:t> Head </a:t>
            </a:r>
            <a:br>
              <a:rPr lang="en-US" dirty="0"/>
            </a:br>
            <a:r>
              <a:rPr lang="en-US" dirty="0">
                <a:hlinkClick r:id="rId24"/>
              </a:rPr>
              <a:t>&lt;HR&gt;</a:t>
            </a:r>
            <a:r>
              <a:rPr lang="en-US" dirty="0"/>
              <a:t> Horizontal Rule </a:t>
            </a:r>
            <a:br>
              <a:rPr lang="en-US" dirty="0"/>
            </a:br>
            <a:r>
              <a:rPr lang="en-US" dirty="0">
                <a:hlinkClick r:id="rId25"/>
              </a:rPr>
              <a:t>&lt;HTML&gt;</a:t>
            </a:r>
            <a:r>
              <a:rPr lang="en-US" dirty="0"/>
              <a:t> HTML </a:t>
            </a:r>
            <a:br>
              <a:rPr lang="en-US" dirty="0"/>
            </a:br>
            <a:r>
              <a:rPr lang="en-US" dirty="0">
                <a:hlinkClick r:id="rId26"/>
              </a:rPr>
              <a:t>&lt;I&gt;</a:t>
            </a:r>
            <a:r>
              <a:rPr lang="en-US" dirty="0"/>
              <a:t> Italic </a:t>
            </a:r>
            <a:br>
              <a:rPr lang="en-US" dirty="0"/>
            </a:br>
            <a:r>
              <a:rPr lang="en-US" dirty="0">
                <a:hlinkClick r:id="rId27"/>
              </a:rPr>
              <a:t>&lt;IMG&gt;</a:t>
            </a:r>
            <a:r>
              <a:rPr lang="en-US" dirty="0"/>
              <a:t> Inline Image </a:t>
            </a:r>
            <a:br>
              <a:rPr lang="en-US" dirty="0"/>
            </a:br>
            <a:r>
              <a:rPr lang="en-US" dirty="0">
                <a:hlinkClick r:id="rId28"/>
              </a:rPr>
              <a:t>&lt;INPUT&gt;</a:t>
            </a:r>
            <a:r>
              <a:rPr lang="en-US" dirty="0"/>
              <a:t> Form Input </a:t>
            </a:r>
            <a:br>
              <a:rPr lang="en-US" dirty="0"/>
            </a:br>
            <a:r>
              <a:rPr lang="en-US" dirty="0">
                <a:hlinkClick r:id="rId29"/>
              </a:rPr>
              <a:t>&lt;ISINDEX&gt;</a:t>
            </a:r>
            <a:r>
              <a:rPr lang="en-US" dirty="0"/>
              <a:t> Is Index </a:t>
            </a:r>
            <a:br>
              <a:rPr lang="en-US" dirty="0"/>
            </a:br>
            <a:r>
              <a:rPr lang="en-US" dirty="0">
                <a:hlinkClick r:id="rId30"/>
              </a:rPr>
              <a:t>&lt;KBD&gt;</a:t>
            </a:r>
            <a:r>
              <a:rPr lang="en-US" dirty="0"/>
              <a:t> Keyboard </a:t>
            </a:r>
            <a:br>
              <a:rPr lang="en-US" dirty="0"/>
            </a:br>
            <a:r>
              <a:rPr lang="en-US" dirty="0">
                <a:hlinkClick r:id="rId31"/>
              </a:rPr>
              <a:t>&lt;LI&gt;</a:t>
            </a:r>
            <a:r>
              <a:rPr lang="en-US" dirty="0"/>
              <a:t> List Item </a:t>
            </a:r>
            <a:br>
              <a:rPr lang="en-US" dirty="0"/>
            </a:br>
            <a:r>
              <a:rPr lang="en-US" dirty="0">
                <a:hlinkClick r:id="rId32"/>
              </a:rPr>
              <a:t>&lt;LINK&gt;</a:t>
            </a:r>
            <a:r>
              <a:rPr lang="en-US" dirty="0"/>
              <a:t> Link </a:t>
            </a:r>
            <a:br>
              <a:rPr lang="en-US" dirty="0"/>
            </a:br>
            <a:r>
              <a:rPr lang="en-US" dirty="0">
                <a:hlinkClick r:id="rId33"/>
              </a:rPr>
              <a:t>&lt;LISTING&gt;</a:t>
            </a:r>
            <a:r>
              <a:rPr lang="en-US" dirty="0"/>
              <a:t> Listing </a:t>
            </a:r>
            <a:br>
              <a:rPr lang="en-US" dirty="0"/>
            </a:br>
            <a:br>
              <a:rPr lang="en-US" dirty="0"/>
            </a:br>
            <a:endParaRPr lang="en-US" dirty="0"/>
          </a:p>
        </p:txBody>
      </p:sp>
      <p:sp>
        <p:nvSpPr>
          <p:cNvPr id="9" name="TextBox 8"/>
          <p:cNvSpPr txBox="1"/>
          <p:nvPr/>
        </p:nvSpPr>
        <p:spPr>
          <a:xfrm>
            <a:off x="7663639" y="1409786"/>
            <a:ext cx="3444240" cy="5078313"/>
          </a:xfrm>
          <a:prstGeom prst="rect">
            <a:avLst/>
          </a:prstGeom>
          <a:noFill/>
        </p:spPr>
        <p:txBody>
          <a:bodyPr wrap="square" rtlCol="0">
            <a:spAutoFit/>
          </a:bodyPr>
          <a:lstStyle/>
          <a:p>
            <a:r>
              <a:rPr lang="en-US" dirty="0">
                <a:hlinkClick r:id="rId34"/>
              </a:rPr>
              <a:t>&lt;MENU&gt;</a:t>
            </a:r>
            <a:r>
              <a:rPr lang="en-US" dirty="0"/>
              <a:t> Menu List </a:t>
            </a:r>
            <a:br>
              <a:rPr lang="en-US" dirty="0"/>
            </a:br>
            <a:r>
              <a:rPr lang="en-US" dirty="0">
                <a:hlinkClick r:id="rId35"/>
              </a:rPr>
              <a:t>&lt;META&gt;</a:t>
            </a:r>
            <a:r>
              <a:rPr lang="en-US" dirty="0"/>
              <a:t> Meta</a:t>
            </a:r>
            <a:endParaRPr lang="en-US" dirty="0">
              <a:hlinkClick r:id="rId36"/>
            </a:endParaRPr>
          </a:p>
          <a:p>
            <a:r>
              <a:rPr lang="en-US" dirty="0">
                <a:hlinkClick r:id="rId36"/>
              </a:rPr>
              <a:t>&lt;OBJECT&gt;</a:t>
            </a:r>
            <a:r>
              <a:rPr lang="en-US" dirty="0"/>
              <a:t> Object </a:t>
            </a:r>
            <a:br>
              <a:rPr lang="en-US" dirty="0"/>
            </a:br>
            <a:r>
              <a:rPr lang="en-US" dirty="0">
                <a:hlinkClick r:id="rId37"/>
              </a:rPr>
              <a:t>&lt;OL&gt;</a:t>
            </a:r>
            <a:r>
              <a:rPr lang="en-US" dirty="0"/>
              <a:t> Ordered List </a:t>
            </a:r>
            <a:br>
              <a:rPr lang="en-US" dirty="0"/>
            </a:br>
            <a:r>
              <a:rPr lang="en-US" dirty="0">
                <a:hlinkClick r:id="rId38"/>
              </a:rPr>
              <a:t>&lt;P&gt;</a:t>
            </a:r>
            <a:r>
              <a:rPr lang="en-US" dirty="0"/>
              <a:t> Paragraph </a:t>
            </a:r>
            <a:br>
              <a:rPr lang="en-US" dirty="0"/>
            </a:br>
            <a:r>
              <a:rPr lang="en-US" dirty="0">
                <a:hlinkClick r:id="rId39"/>
              </a:rPr>
              <a:t>&lt;PLAINTEXT&gt;</a:t>
            </a:r>
            <a:r>
              <a:rPr lang="en-US" dirty="0"/>
              <a:t> Plain Text </a:t>
            </a:r>
            <a:br>
              <a:rPr lang="en-US" dirty="0"/>
            </a:br>
            <a:r>
              <a:rPr lang="en-US" dirty="0">
                <a:hlinkClick r:id="rId40"/>
              </a:rPr>
              <a:t>&lt;PRE&gt;</a:t>
            </a:r>
            <a:r>
              <a:rPr lang="en-US" dirty="0"/>
              <a:t> Preformatted Text </a:t>
            </a:r>
            <a:br>
              <a:rPr lang="en-US" dirty="0"/>
            </a:br>
            <a:r>
              <a:rPr lang="en-US" dirty="0">
                <a:hlinkClick r:id="rId41"/>
              </a:rPr>
              <a:t>&lt;SAMP&gt;</a:t>
            </a:r>
            <a:r>
              <a:rPr lang="en-US" dirty="0"/>
              <a:t> Sample </a:t>
            </a:r>
            <a:br>
              <a:rPr lang="en-US" dirty="0"/>
            </a:br>
            <a:r>
              <a:rPr lang="en-US" dirty="0">
                <a:hlinkClick r:id="rId42"/>
              </a:rPr>
              <a:t>&lt;SELECT&gt;</a:t>
            </a:r>
            <a:r>
              <a:rPr lang="en-US" dirty="0"/>
              <a:t> Form Select </a:t>
            </a:r>
            <a:br>
              <a:rPr lang="en-US" dirty="0"/>
            </a:br>
            <a:r>
              <a:rPr lang="en-US" dirty="0">
                <a:hlinkClick r:id="rId43"/>
              </a:rPr>
              <a:t>&lt;STRIKE&gt;</a:t>
            </a:r>
            <a:r>
              <a:rPr lang="en-US" dirty="0"/>
              <a:t> Strikethrough</a:t>
            </a:r>
            <a:endParaRPr lang="en-US" dirty="0">
              <a:hlinkClick r:id="rId44"/>
            </a:endParaRPr>
          </a:p>
          <a:p>
            <a:r>
              <a:rPr lang="en-US" dirty="0">
                <a:hlinkClick r:id="rId44"/>
              </a:rPr>
              <a:t>&lt;STRONG&gt;</a:t>
            </a:r>
            <a:r>
              <a:rPr lang="en-US" dirty="0"/>
              <a:t> Strong </a:t>
            </a:r>
            <a:br>
              <a:rPr lang="en-US" dirty="0"/>
            </a:br>
            <a:r>
              <a:rPr lang="en-US" dirty="0">
                <a:hlinkClick r:id="rId45"/>
              </a:rPr>
              <a:t>&lt;TEXTAREA&gt;</a:t>
            </a:r>
            <a:r>
              <a:rPr lang="en-US" dirty="0"/>
              <a:t> Form Text Area </a:t>
            </a:r>
            <a:br>
              <a:rPr lang="en-US" dirty="0"/>
            </a:br>
            <a:r>
              <a:rPr lang="en-US" dirty="0">
                <a:hlinkClick r:id="rId46"/>
              </a:rPr>
              <a:t>&lt;TITLE&gt;</a:t>
            </a:r>
            <a:r>
              <a:rPr lang="en-US" dirty="0"/>
              <a:t> Title </a:t>
            </a:r>
            <a:br>
              <a:rPr lang="en-US" dirty="0"/>
            </a:br>
            <a:r>
              <a:rPr lang="en-US" dirty="0">
                <a:hlinkClick r:id="rId47"/>
              </a:rPr>
              <a:t>&lt;TT&gt;</a:t>
            </a:r>
            <a:r>
              <a:rPr lang="en-US" dirty="0"/>
              <a:t> Teletype </a:t>
            </a:r>
            <a:br>
              <a:rPr lang="en-US" dirty="0"/>
            </a:br>
            <a:r>
              <a:rPr lang="en-US" dirty="0">
                <a:hlinkClick r:id="rId48"/>
              </a:rPr>
              <a:t>&lt;U&gt;</a:t>
            </a:r>
            <a:r>
              <a:rPr lang="en-US" dirty="0"/>
              <a:t> Underlined </a:t>
            </a:r>
            <a:br>
              <a:rPr lang="en-US" dirty="0"/>
            </a:br>
            <a:r>
              <a:rPr lang="en-US" dirty="0">
                <a:hlinkClick r:id="rId49"/>
              </a:rPr>
              <a:t>&lt;UL&gt;</a:t>
            </a:r>
            <a:r>
              <a:rPr lang="en-US" dirty="0"/>
              <a:t> Unordered List </a:t>
            </a:r>
            <a:br>
              <a:rPr lang="en-US" dirty="0"/>
            </a:br>
            <a:r>
              <a:rPr lang="en-US" dirty="0">
                <a:hlinkClick r:id="rId50"/>
              </a:rPr>
              <a:t>&lt;VAR&gt;</a:t>
            </a:r>
            <a:r>
              <a:rPr lang="en-US" dirty="0"/>
              <a:t> Variable </a:t>
            </a:r>
            <a:br>
              <a:rPr lang="en-US" dirty="0"/>
            </a:br>
            <a:r>
              <a:rPr lang="en-US" dirty="0">
                <a:hlinkClick r:id="rId51"/>
              </a:rPr>
              <a:t>&lt;XMP&gt;</a:t>
            </a:r>
            <a:r>
              <a:rPr lang="en-US" dirty="0"/>
              <a:t> Example </a:t>
            </a:r>
          </a:p>
        </p:txBody>
      </p:sp>
    </p:spTree>
    <p:extLst>
      <p:ext uri="{BB962C8B-B14F-4D97-AF65-F5344CB8AC3E}">
        <p14:creationId xmlns:p14="http://schemas.microsoft.com/office/powerpoint/2010/main" val="2742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877" y="14605"/>
            <a:ext cx="10961077" cy="1325563"/>
          </a:xfrm>
        </p:spPr>
        <p:txBody>
          <a:bodyPr/>
          <a:lstStyle/>
          <a:p>
            <a:pPr algn="ctr"/>
            <a:r>
              <a:rPr lang="en-US" dirty="0">
                <a:latin typeface="HelveticaNeueLT Com 37 ThCn" panose="020B0406020202030204" pitchFamily="34" charset="0"/>
              </a:rPr>
              <a:t>HTML Element Styling</a:t>
            </a:r>
          </a:p>
        </p:txBody>
      </p:sp>
      <p:sp>
        <p:nvSpPr>
          <p:cNvPr id="3" name="Content Placeholder 2"/>
          <p:cNvSpPr>
            <a:spLocks noGrp="1"/>
          </p:cNvSpPr>
          <p:nvPr>
            <p:ph idx="1"/>
          </p:nvPr>
        </p:nvSpPr>
        <p:spPr>
          <a:xfrm>
            <a:off x="597876" y="1617785"/>
            <a:ext cx="10961077" cy="4559178"/>
          </a:xfrm>
        </p:spPr>
        <p:txBody>
          <a:bodyPr/>
          <a:lstStyle/>
          <a:p>
            <a:pPr marL="0" indent="0">
              <a:buNone/>
            </a:pPr>
            <a:r>
              <a:rPr lang="en-US" sz="4000" dirty="0">
                <a:latin typeface="Lucida Console" panose="020B0609040504020204" pitchFamily="49" charset="0"/>
              </a:rPr>
              <a:t>&lt;font size="3" color="red"&gt;</a:t>
            </a:r>
            <a:r>
              <a:rPr lang="en-US" sz="4000" dirty="0">
                <a:solidFill>
                  <a:srgbClr val="FF0000"/>
                </a:solidFill>
                <a:latin typeface="Lucida Console" panose="020B0609040504020204" pitchFamily="49" charset="0"/>
              </a:rPr>
              <a:t>This is some text!</a:t>
            </a:r>
            <a:r>
              <a:rPr lang="en-US" sz="4000" dirty="0">
                <a:latin typeface="Lucida Console" panose="020B0609040504020204" pitchFamily="49" charset="0"/>
              </a:rPr>
              <a:t>&lt;/font&gt;</a:t>
            </a:r>
            <a:br>
              <a:rPr lang="en-US" sz="4000" dirty="0">
                <a:latin typeface="Lucida Console" panose="020B0609040504020204" pitchFamily="49" charset="0"/>
              </a:rPr>
            </a:br>
            <a:br>
              <a:rPr lang="en-US" dirty="0">
                <a:latin typeface="Lucida Console" panose="020B0609040504020204" pitchFamily="49" charset="0"/>
              </a:rPr>
            </a:br>
            <a:r>
              <a:rPr lang="en-US" sz="3200" dirty="0">
                <a:latin typeface="Lucida Console" panose="020B0609040504020204" pitchFamily="49" charset="0"/>
              </a:rPr>
              <a:t>&lt;font size="2" color="blue"&gt;</a:t>
            </a:r>
            <a:r>
              <a:rPr lang="en-US" sz="3200" dirty="0">
                <a:solidFill>
                  <a:srgbClr val="0070C0"/>
                </a:solidFill>
                <a:latin typeface="Lucida Console" panose="020B0609040504020204" pitchFamily="49" charset="0"/>
              </a:rPr>
              <a:t>This is </a:t>
            </a:r>
            <a:r>
              <a:rPr lang="en-US" sz="3200" dirty="0">
                <a:latin typeface="Lucida Console" panose="020B0609040504020204" pitchFamily="49" charset="0"/>
              </a:rPr>
              <a:t>&lt;b&gt;</a:t>
            </a:r>
            <a:r>
              <a:rPr lang="en-US" sz="3200" b="1" dirty="0">
                <a:solidFill>
                  <a:srgbClr val="0070C0"/>
                </a:solidFill>
                <a:latin typeface="Lucida Console" panose="020B0609040504020204" pitchFamily="49" charset="0"/>
              </a:rPr>
              <a:t>some</a:t>
            </a:r>
            <a:r>
              <a:rPr lang="en-US" sz="3200" dirty="0">
                <a:latin typeface="Lucida Console" panose="020B0609040504020204" pitchFamily="49" charset="0"/>
              </a:rPr>
              <a:t>&lt;/b&gt;</a:t>
            </a:r>
            <a:r>
              <a:rPr lang="en-US" sz="3200" dirty="0">
                <a:solidFill>
                  <a:srgbClr val="0070C0"/>
                </a:solidFill>
                <a:latin typeface="Lucida Console" panose="020B0609040504020204" pitchFamily="49" charset="0"/>
              </a:rPr>
              <a:t> text!</a:t>
            </a:r>
            <a:r>
              <a:rPr lang="en-US" sz="3200" dirty="0">
                <a:latin typeface="Lucida Console" panose="020B0609040504020204" pitchFamily="49" charset="0"/>
              </a:rPr>
              <a:t>&lt;/font&gt;</a:t>
            </a:r>
            <a:br>
              <a:rPr lang="en-US" sz="3600" dirty="0">
                <a:latin typeface="Lucida Console" panose="020B0609040504020204" pitchFamily="49" charset="0"/>
              </a:rPr>
            </a:br>
            <a:br>
              <a:rPr lang="en-US" dirty="0">
                <a:latin typeface="Lucida Console" panose="020B0609040504020204" pitchFamily="49" charset="0"/>
              </a:rPr>
            </a:br>
            <a:r>
              <a:rPr lang="en-US" sz="2400" dirty="0">
                <a:latin typeface="Lucida Console" panose="020B0609040504020204" pitchFamily="49" charset="0"/>
                <a:ea typeface="Verdana" panose="020B0604030504040204" pitchFamily="34" charset="0"/>
                <a:cs typeface="Verdana" panose="020B0604030504040204" pitchFamily="34" charset="0"/>
              </a:rPr>
              <a:t>&lt;font face="</a:t>
            </a:r>
            <a:r>
              <a:rPr lang="en-US" sz="2400" dirty="0" err="1">
                <a:latin typeface="Lucida Console" panose="020B0609040504020204" pitchFamily="49" charset="0"/>
                <a:ea typeface="Verdana" panose="020B0604030504040204" pitchFamily="34" charset="0"/>
                <a:cs typeface="Verdana" panose="020B0604030504040204" pitchFamily="34" charset="0"/>
              </a:rPr>
              <a:t>verdana</a:t>
            </a:r>
            <a:r>
              <a:rPr lang="en-US" sz="2400" dirty="0">
                <a:latin typeface="Lucida Console" panose="020B0609040504020204" pitchFamily="49" charset="0"/>
                <a:ea typeface="Verdana" panose="020B0604030504040204" pitchFamily="34" charset="0"/>
                <a:cs typeface="Verdana" panose="020B0604030504040204" pitchFamily="34" charset="0"/>
              </a:rPr>
              <a:t>" color="green"&gt;</a:t>
            </a:r>
            <a:r>
              <a:rPr lang="en-US" sz="2400" dirty="0">
                <a:solidFill>
                  <a:srgbClr val="00B050"/>
                </a:solidFill>
                <a:latin typeface="Lucida Console" panose="020B0609040504020204" pitchFamily="49" charset="0"/>
                <a:ea typeface="Verdana" panose="020B0604030504040204" pitchFamily="34" charset="0"/>
                <a:cs typeface="Verdana" panose="020B0604030504040204" pitchFamily="34" charset="0"/>
              </a:rPr>
              <a:t>This is some text!</a:t>
            </a:r>
            <a:r>
              <a:rPr lang="en-US" sz="2400" dirty="0">
                <a:latin typeface="Lucida Console" panose="020B0609040504020204" pitchFamily="49" charset="0"/>
                <a:ea typeface="Verdana" panose="020B0604030504040204" pitchFamily="34" charset="0"/>
                <a:cs typeface="Verdana" panose="020B0604030504040204" pitchFamily="34" charset="0"/>
              </a:rPr>
              <a:t>&lt;/font&gt;</a:t>
            </a:r>
            <a:endParaRPr lang="en-US" dirty="0">
              <a:latin typeface="Lucida Console" panose="020B0609040504020204" pitchFamily="49"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147129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tavista s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9492" y="1338999"/>
            <a:ext cx="7989570" cy="49166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97877" y="13436"/>
            <a:ext cx="10972800" cy="1325563"/>
          </a:xfrm>
        </p:spPr>
        <p:txBody>
          <a:bodyPr/>
          <a:lstStyle/>
          <a:p>
            <a:pPr algn="ctr"/>
            <a:r>
              <a:rPr lang="en-US" dirty="0">
                <a:latin typeface="HelveticaNeueLT Com 37 ThCn" panose="020B0406020202030204" pitchFamily="34" charset="0"/>
              </a:rPr>
              <a:t>HTML Element Styling</a:t>
            </a:r>
          </a:p>
        </p:txBody>
      </p:sp>
    </p:spTree>
    <p:extLst>
      <p:ext uri="{BB962C8B-B14F-4D97-AF65-F5344CB8AC3E}">
        <p14:creationId xmlns:p14="http://schemas.microsoft.com/office/powerpoint/2010/main" val="1704998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12501</TotalTime>
  <Words>3794</Words>
  <Application>Microsoft Office PowerPoint</Application>
  <PresentationFormat>Widescreen</PresentationFormat>
  <Paragraphs>399</Paragraphs>
  <Slides>65</Slides>
  <Notes>1</Notes>
  <HiddenSlides>3</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5" baseType="lpstr">
      <vt:lpstr>Arial</vt:lpstr>
      <vt:lpstr>Calibri</vt:lpstr>
      <vt:lpstr>Calibri Light</vt:lpstr>
      <vt:lpstr>Courier New</vt:lpstr>
      <vt:lpstr>HelveticaNeueLT Com 37 ThCn</vt:lpstr>
      <vt:lpstr>HelveticaNeueLT Std Lt Cn</vt:lpstr>
      <vt:lpstr>Lucida Console</vt:lpstr>
      <vt:lpstr>Verdana</vt:lpstr>
      <vt:lpstr>Office Theme</vt:lpstr>
      <vt:lpstr>Image</vt:lpstr>
      <vt:lpstr>PowerPoint Presentation</vt:lpstr>
      <vt:lpstr>PowerPoint Presentation</vt:lpstr>
      <vt:lpstr>Artifex Technology Consulting, Inc.</vt:lpstr>
      <vt:lpstr>Overview / Agenda</vt:lpstr>
      <vt:lpstr>Common Key Terms and Technologies</vt:lpstr>
      <vt:lpstr>Early Public Websites (Yahoo.com)</vt:lpstr>
      <vt:lpstr>Early HTML Tags</vt:lpstr>
      <vt:lpstr>HTML Element Styling</vt:lpstr>
      <vt:lpstr>HTML Element Styling</vt:lpstr>
      <vt:lpstr>CSS</vt:lpstr>
      <vt:lpstr>Implementing CSS</vt:lpstr>
      <vt:lpstr>Implementing CSS</vt:lpstr>
      <vt:lpstr>Implementing CSS</vt:lpstr>
      <vt:lpstr>Evolution of CSS Standards</vt:lpstr>
      <vt:lpstr>PowerPoint Presentation</vt:lpstr>
      <vt:lpstr>PowerPoint Presentation</vt:lpstr>
      <vt:lpstr>PowerPoint Presentation</vt:lpstr>
      <vt:lpstr>PowerPoint Presentation</vt:lpstr>
      <vt:lpstr>PowerPoint Presentation</vt:lpstr>
      <vt:lpstr>PowerPoint Presentation</vt:lpstr>
      <vt:lpstr>There has to be a better way!</vt:lpstr>
      <vt:lpstr>Common Key Terms and Technologies</vt:lpstr>
      <vt:lpstr>PowerPoint Presentation</vt:lpstr>
      <vt:lpstr>Evolution of CSS Standards</vt:lpstr>
      <vt:lpstr>Implementing CSS</vt:lpstr>
      <vt:lpstr>PowerPoint Presentation</vt:lpstr>
      <vt:lpstr>PowerPoint Presentation</vt:lpstr>
      <vt:lpstr>Responsive Design – Grids</vt:lpstr>
      <vt:lpstr>PowerPoint Presentation</vt:lpstr>
      <vt:lpstr>PowerPoint Presentation</vt:lpstr>
      <vt:lpstr>Responsive Design HTML/CSS Frameworks</vt:lpstr>
      <vt:lpstr>Responsive Design HTML/CSS Frameworks</vt:lpstr>
      <vt:lpstr>Enough Theory.  How do I DO stuff?</vt:lpstr>
      <vt:lpstr>Common Key Terms and Technologies</vt:lpstr>
      <vt:lpstr>IDE - Integrated Development Environment</vt:lpstr>
      <vt:lpstr>IDE - Integrated Development Environment</vt:lpstr>
      <vt:lpstr>What is VS Code?</vt:lpstr>
      <vt:lpstr>Why VS Code?</vt:lpstr>
      <vt:lpstr>Recommended VS Code Extensions for HTML Projects</vt:lpstr>
      <vt:lpstr>HTML / CSS Code Example</vt:lpstr>
      <vt:lpstr>HTML / CSS Code Example</vt:lpstr>
      <vt:lpstr>Basic HTML Project Structure</vt:lpstr>
      <vt:lpstr>Basic HTML Project Structure</vt:lpstr>
      <vt:lpstr>HTML / CSS Code Example</vt:lpstr>
      <vt:lpstr>HTML / CSS Code Example</vt:lpstr>
      <vt:lpstr>Bootstrap – Overview</vt:lpstr>
      <vt:lpstr>Bootstrap Structure – Containers, Rows, Columns</vt:lpstr>
      <vt:lpstr>Bootstrap Structure – Containers, Rows, Columns</vt:lpstr>
      <vt:lpstr>HTML / CSS Code Example</vt:lpstr>
      <vt:lpstr>Bower Package Manager</vt:lpstr>
      <vt:lpstr>Bower Packages</vt:lpstr>
      <vt:lpstr>Bootstrap Code Demo…</vt:lpstr>
      <vt:lpstr>Moving Beyond the Static Website with ASP.NET</vt:lpstr>
      <vt:lpstr>Moving Beyond the Static Website with ASP.NET</vt:lpstr>
      <vt:lpstr>Moving Beyond the Static Website with ASP.NET</vt:lpstr>
      <vt:lpstr>Common Key Terms and Technologies</vt:lpstr>
      <vt:lpstr>Content Management Systems</vt:lpstr>
      <vt:lpstr>Content Management Systems</vt:lpstr>
      <vt:lpstr>Content Management Systems</vt:lpstr>
      <vt:lpstr>Content Management Systems</vt:lpstr>
      <vt:lpstr>Content Management Systems</vt:lpstr>
      <vt:lpstr>Content Management Systems</vt:lpstr>
      <vt:lpstr>Content Management Systems</vt:lpstr>
      <vt:lpstr>Content Management Systems</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Duffy</dc:creator>
  <cp:lastModifiedBy>Paul Duffy</cp:lastModifiedBy>
  <cp:revision>215</cp:revision>
  <dcterms:created xsi:type="dcterms:W3CDTF">2016-09-18T03:13:08Z</dcterms:created>
  <dcterms:modified xsi:type="dcterms:W3CDTF">2016-10-26T20:58:52Z</dcterms:modified>
</cp:coreProperties>
</file>